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301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76F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6F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6F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931" y="368808"/>
            <a:ext cx="1440180" cy="79552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73" y="1185672"/>
            <a:ext cx="9143996" cy="11734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65497" y="1402080"/>
            <a:ext cx="1054608" cy="117922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51397" y="1411224"/>
            <a:ext cx="1132332" cy="11917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6F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6931" y="368808"/>
            <a:ext cx="1440180" cy="79552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073" y="1185672"/>
            <a:ext cx="9143996" cy="1173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0992" y="1291843"/>
            <a:ext cx="6171414" cy="6996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76F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0017" y="2806698"/>
            <a:ext cx="7625715" cy="2512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6300" y="3107419"/>
            <a:ext cx="664882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4000" dirty="0" smtClean="0">
                <a:solidFill>
                  <a:srgbClr val="006500"/>
                </a:solidFill>
              </a:rPr>
              <a:t>GRUPPI DI CAMMINO</a:t>
            </a:r>
            <a:r>
              <a:rPr lang="it-IT" sz="4000" dirty="0" smtClean="0">
                <a:solidFill>
                  <a:srgbClr val="006500"/>
                </a:solidFill>
              </a:rPr>
              <a:t> AZIENDALI </a:t>
            </a:r>
            <a:br>
              <a:rPr lang="it-IT" sz="4000" dirty="0" smtClean="0">
                <a:solidFill>
                  <a:srgbClr val="006500"/>
                </a:solidFill>
              </a:rPr>
            </a:br>
            <a:r>
              <a:rPr lang="it-IT" sz="4000" dirty="0" smtClean="0"/>
              <a:t>Rete WHP - </a:t>
            </a:r>
            <a:r>
              <a:rPr lang="it-IT" sz="4000" dirty="0"/>
              <a:t>Buona Pratica 2.3 </a:t>
            </a:r>
            <a:br>
              <a:rPr lang="it-IT" sz="4000" dirty="0"/>
            </a:br>
            <a:endParaRPr sz="4000" dirty="0">
              <a:solidFill>
                <a:srgbClr val="006500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921250"/>
            <a:ext cx="10693400" cy="2711450"/>
            <a:chOff x="774073" y="3777996"/>
            <a:chExt cx="9144000" cy="3429000"/>
          </a:xfrm>
        </p:grpSpPr>
        <p:sp>
          <p:nvSpPr>
            <p:cNvPr id="5" name="object 5"/>
            <p:cNvSpPr/>
            <p:nvPr/>
          </p:nvSpPr>
          <p:spPr>
            <a:xfrm>
              <a:off x="774073" y="3777996"/>
              <a:ext cx="9144000" cy="34290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73" y="6515099"/>
              <a:ext cx="9143996" cy="6918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2634" y="4858511"/>
              <a:ext cx="2880360" cy="1127760"/>
            </a:xfrm>
            <a:prstGeom prst="rect">
              <a:avLst/>
            </a:prstGeom>
          </p:spPr>
        </p:pic>
      </p:grp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l="3465" t="15013" r="42246" b="-9097"/>
          <a:stretch/>
        </p:blipFill>
        <p:spPr>
          <a:xfrm>
            <a:off x="850900" y="1644650"/>
            <a:ext cx="1194013" cy="95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68808"/>
            <a:ext cx="9144000" cy="934719"/>
            <a:chOff x="774073" y="368808"/>
            <a:chExt cx="9144000" cy="9347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6931" y="368808"/>
              <a:ext cx="1440180" cy="7955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073" y="1185672"/>
              <a:ext cx="9143999" cy="1173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6931" y="1338326"/>
            <a:ext cx="9296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600" dirty="0"/>
              <a:t>Cosa</a:t>
            </a:r>
            <a:r>
              <a:rPr lang="it-IT" sz="3600" b="0" spc="-160" dirty="0">
                <a:latin typeface="Times New Roman"/>
                <a:cs typeface="Times New Roman"/>
              </a:rPr>
              <a:t> </a:t>
            </a:r>
            <a:r>
              <a:rPr lang="it-IT" sz="3600" dirty="0"/>
              <a:t>sono</a:t>
            </a:r>
            <a:r>
              <a:rPr lang="it-IT" sz="3600" b="0" spc="-130" dirty="0">
                <a:latin typeface="Times New Roman"/>
                <a:cs typeface="Times New Roman"/>
              </a:rPr>
              <a:t> </a:t>
            </a:r>
            <a:r>
              <a:rPr lang="it-IT" sz="3600" dirty="0"/>
              <a:t>i</a:t>
            </a:r>
            <a:r>
              <a:rPr lang="it-IT" sz="3600" b="0" spc="-135" dirty="0">
                <a:latin typeface="Times New Roman"/>
                <a:cs typeface="Times New Roman"/>
              </a:rPr>
              <a:t> </a:t>
            </a:r>
            <a:r>
              <a:rPr lang="it-IT" sz="3600" dirty="0"/>
              <a:t>Gruppi</a:t>
            </a:r>
            <a:r>
              <a:rPr lang="it-IT" sz="3600" b="0" spc="-120" dirty="0">
                <a:latin typeface="Times New Roman"/>
                <a:cs typeface="Times New Roman"/>
              </a:rPr>
              <a:t> </a:t>
            </a:r>
            <a:r>
              <a:rPr lang="it-IT" sz="3600" dirty="0"/>
              <a:t>di</a:t>
            </a:r>
            <a:r>
              <a:rPr lang="it-IT" sz="3600" b="0" spc="-135" dirty="0">
                <a:latin typeface="Times New Roman"/>
                <a:cs typeface="Times New Roman"/>
              </a:rPr>
              <a:t> </a:t>
            </a:r>
            <a:r>
              <a:rPr lang="it-IT" sz="3600" spc="-10" dirty="0" smtClean="0"/>
              <a:t>Cammino Aziendali?</a:t>
            </a:r>
            <a:endParaRPr sz="3600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73" y="6515100"/>
            <a:ext cx="9143999" cy="69189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774073" y="2254250"/>
            <a:ext cx="89922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 Gruppi di Cammino Aziendali sono gruppi di lavoratori che scelgono di svolgere attività fisica insieme, in modo regolare, durante o in prossimità dell’orario di lavoro.</a:t>
            </a:r>
          </a:p>
          <a:p>
            <a:endParaRPr lang="it-IT" dirty="0" smtClean="0"/>
          </a:p>
          <a:p>
            <a:r>
              <a:rPr lang="it-IT" dirty="0" smtClean="0"/>
              <a:t>Rappresentano una </a:t>
            </a:r>
            <a:r>
              <a:rPr lang="it-IT" b="1" dirty="0" smtClean="0"/>
              <a:t>Buona Pratica della Rete WHP</a:t>
            </a:r>
            <a:r>
              <a:rPr lang="it-IT" dirty="0" smtClean="0"/>
              <a:t>, finalizzata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Promuovere uno stile di vita attivo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Ridurre la sedentarietà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Migliorare salute e benessere organizzativo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Favorire la socializzazione tra colleghi</a:t>
            </a:r>
          </a:p>
          <a:p>
            <a:endParaRPr lang="it-IT" dirty="0" smtClean="0"/>
          </a:p>
          <a:p>
            <a:r>
              <a:rPr lang="it-IT" dirty="0" smtClean="0"/>
              <a:t>Sono un’attività: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Non competitiva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Accessibile a tutti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 basso costo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Facile da organizzare</a:t>
            </a:r>
            <a:endParaRPr lang="it-IT" dirty="0"/>
          </a:p>
        </p:txBody>
      </p:sp>
      <p:pic>
        <p:nvPicPr>
          <p:cNvPr id="8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85100" y="5445346"/>
            <a:ext cx="1432560" cy="78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9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68808"/>
            <a:ext cx="9144000" cy="934719"/>
            <a:chOff x="774073" y="368808"/>
            <a:chExt cx="9144000" cy="9347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6931" y="368808"/>
              <a:ext cx="1440180" cy="7955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073" y="1185672"/>
              <a:ext cx="9143999" cy="1173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03500" y="368808"/>
            <a:ext cx="617141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600" dirty="0"/>
              <a:t>Perché attivarli in azienda?</a:t>
            </a:r>
            <a:endParaRPr sz="36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0519" y="2157983"/>
            <a:ext cx="173736" cy="1691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0519" y="2782901"/>
            <a:ext cx="173736" cy="1737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4073" y="6515100"/>
            <a:ext cx="9143999" cy="6918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10519" y="3373901"/>
            <a:ext cx="173736" cy="16916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0519" y="3911613"/>
            <a:ext cx="173736" cy="17373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10519" y="4492191"/>
            <a:ext cx="173736" cy="16916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155700" y="1476076"/>
            <a:ext cx="6864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Perché i Gruppi di Cammino sono una buona pratica WHP?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965700" y="3675316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1740668" y="2058867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Migliorano il benessere psico-fisico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1749204" y="2685132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Riducono il rischio di malattie croniche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1749204" y="3268533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Favoriscono coesione e clima aziendale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1679995" y="3811560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Contrastano stress lavoro-correlato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1679995" y="4361126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Rafforzano l’immagine aziendale come realtà attenta alla salute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3562" y="3707267"/>
            <a:ext cx="3610738" cy="2750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73" y="368808"/>
            <a:ext cx="9144000" cy="934719"/>
            <a:chOff x="774073" y="368808"/>
            <a:chExt cx="9144000" cy="9347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6931" y="368808"/>
              <a:ext cx="1440180" cy="7955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073" y="1185672"/>
              <a:ext cx="9143999" cy="1173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38707" y="341949"/>
            <a:ext cx="6171414" cy="699642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478280">
              <a:lnSpc>
                <a:spcPct val="100000"/>
              </a:lnSpc>
              <a:spcBef>
                <a:spcPts val="100"/>
              </a:spcBef>
            </a:pPr>
            <a:r>
              <a:rPr sz="3600" spc="-65" dirty="0"/>
              <a:t>L’attività</a:t>
            </a:r>
            <a:r>
              <a:rPr sz="3600" b="0" spc="-150" dirty="0">
                <a:latin typeface="Times New Roman"/>
                <a:cs typeface="Times New Roman"/>
              </a:rPr>
              <a:t> </a:t>
            </a:r>
            <a:r>
              <a:rPr sz="3600" dirty="0"/>
              <a:t>nei</a:t>
            </a:r>
            <a:r>
              <a:rPr sz="3600" b="0" spc="-114" dirty="0">
                <a:latin typeface="Times New Roman"/>
                <a:cs typeface="Times New Roman"/>
              </a:rPr>
              <a:t> </a:t>
            </a:r>
            <a:r>
              <a:rPr sz="3600" spc="-25" dirty="0"/>
              <a:t>GdC</a:t>
            </a:r>
            <a:endParaRPr sz="36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2114" y="1529218"/>
            <a:ext cx="173736" cy="1691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4073" y="6515100"/>
            <a:ext cx="9143999" cy="6918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08900" y="4898896"/>
            <a:ext cx="2209172" cy="149761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765300" y="1385431"/>
            <a:ext cx="7775575" cy="321305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9690" marR="5080" algn="just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latin typeface="Calibri"/>
                <a:cs typeface="Calibri"/>
              </a:rPr>
              <a:t>L’attività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condotta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GdC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un’attività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fisica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intensità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moderata,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intesa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come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quella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consente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parlare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con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modesto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incremento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della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frequenza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cardiaca,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respiro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lieve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sudorazione;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“regolare”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libri"/>
                <a:cs typeface="Calibri"/>
              </a:rPr>
              <a:t>è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l’attività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svolta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settimanalmente</a:t>
            </a:r>
            <a:r>
              <a:rPr sz="2000" spc="-10" dirty="0" smtClean="0">
                <a:latin typeface="Calibri"/>
                <a:cs typeface="Calibri"/>
              </a:rPr>
              <a:t>.</a:t>
            </a:r>
            <a:endParaRPr lang="it-IT" sz="2000" dirty="0">
              <a:latin typeface="Calibri"/>
              <a:cs typeface="Calibri"/>
            </a:endParaRPr>
          </a:p>
          <a:p>
            <a:pPr marL="59690" marR="5080" algn="just">
              <a:lnSpc>
                <a:spcPts val="2160"/>
              </a:lnSpc>
              <a:spcBef>
                <a:spcPts val="375"/>
              </a:spcBef>
            </a:pPr>
            <a:endParaRPr lang="it-IT" sz="2000" b="1" dirty="0">
              <a:solidFill>
                <a:srgbClr val="376F25"/>
              </a:solidFill>
              <a:latin typeface="Calibri"/>
              <a:cs typeface="Calibri"/>
            </a:endParaRPr>
          </a:p>
          <a:p>
            <a:pPr marL="59690" marR="5080" algn="just">
              <a:lnSpc>
                <a:spcPts val="2160"/>
              </a:lnSpc>
              <a:spcBef>
                <a:spcPts val="375"/>
              </a:spcBef>
            </a:pPr>
            <a:r>
              <a:rPr sz="3600" b="1" dirty="0" err="1" smtClean="0">
                <a:solidFill>
                  <a:srgbClr val="376F25"/>
                </a:solidFill>
                <a:latin typeface="Calibri"/>
                <a:cs typeface="Calibri"/>
              </a:rPr>
              <a:t>Quando</a:t>
            </a:r>
            <a:r>
              <a:rPr sz="3600" spc="-150" dirty="0" smtClean="0">
                <a:solidFill>
                  <a:srgbClr val="376F25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376F25"/>
                </a:solidFill>
                <a:latin typeface="Calibri"/>
                <a:cs typeface="Calibri"/>
              </a:rPr>
              <a:t>e</a:t>
            </a:r>
            <a:r>
              <a:rPr sz="3600" spc="-165" dirty="0">
                <a:solidFill>
                  <a:srgbClr val="376F25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376F25"/>
                </a:solidFill>
                <a:latin typeface="Calibri"/>
                <a:cs typeface="Calibri"/>
              </a:rPr>
              <a:t>quanto</a:t>
            </a:r>
            <a:r>
              <a:rPr sz="3600" spc="-130" dirty="0">
                <a:solidFill>
                  <a:srgbClr val="376F25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376F25"/>
                </a:solidFill>
                <a:latin typeface="Calibri"/>
                <a:cs typeface="Calibri"/>
              </a:rPr>
              <a:t>si</a:t>
            </a:r>
            <a:r>
              <a:rPr sz="3600" spc="-150" dirty="0">
                <a:solidFill>
                  <a:srgbClr val="376F25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376F25"/>
                </a:solidFill>
                <a:latin typeface="Calibri"/>
                <a:cs typeface="Calibri"/>
              </a:rPr>
              <a:t>cammina</a:t>
            </a:r>
            <a:endParaRPr sz="3600" dirty="0">
              <a:latin typeface="Calibri"/>
              <a:cs typeface="Calibri"/>
            </a:endParaRPr>
          </a:p>
          <a:p>
            <a:pPr marL="91440" algn="just">
              <a:lnSpc>
                <a:spcPct val="100000"/>
              </a:lnSpc>
              <a:spcBef>
                <a:spcPts val="575"/>
              </a:spcBef>
            </a:pPr>
            <a:r>
              <a:rPr lang="it-IT" sz="2400" spc="-10" dirty="0" smtClean="0">
                <a:latin typeface="Calibri"/>
                <a:cs typeface="Calibri"/>
              </a:rPr>
              <a:t>F</a:t>
            </a:r>
            <a:r>
              <a:rPr sz="2000" dirty="0" err="1" smtClean="0">
                <a:latin typeface="Calibri"/>
                <a:cs typeface="Calibri"/>
              </a:rPr>
              <a:t>requenza</a:t>
            </a:r>
            <a:r>
              <a:rPr sz="200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settimanale: </a:t>
            </a:r>
            <a:r>
              <a:rPr sz="2000" u="sng" dirty="0">
                <a:latin typeface="Calibri"/>
                <a:cs typeface="Calibri"/>
              </a:rPr>
              <a:t>preferibilmente 1-2 volte</a:t>
            </a:r>
          </a:p>
          <a:p>
            <a:pPr>
              <a:lnSpc>
                <a:spcPct val="100000"/>
              </a:lnSpc>
              <a:spcBef>
                <a:spcPts val="1210"/>
              </a:spcBef>
            </a:pPr>
            <a:r>
              <a:rPr lang="it-IT" sz="2000" dirty="0" smtClean="0">
                <a:latin typeface="Calibri"/>
                <a:cs typeface="Calibri"/>
              </a:rPr>
              <a:t> Luogo</a:t>
            </a:r>
            <a:r>
              <a:rPr lang="it-IT" sz="2000" dirty="0">
                <a:latin typeface="Calibri"/>
                <a:cs typeface="Calibri"/>
              </a:rPr>
              <a:t>: aree vicine all’azienda / percorsi urbani / </a:t>
            </a:r>
            <a:r>
              <a:rPr lang="it-IT" sz="2000" dirty="0" smtClean="0">
                <a:latin typeface="Calibri"/>
                <a:cs typeface="Calibri"/>
              </a:rPr>
              <a:t>parchi</a:t>
            </a:r>
            <a:endParaRPr lang="it-IT"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r>
              <a:rPr lang="it-IT" sz="2000" dirty="0" smtClean="0">
                <a:latin typeface="Calibri"/>
                <a:cs typeface="Calibri"/>
              </a:rPr>
              <a:t> D</a:t>
            </a:r>
            <a:r>
              <a:rPr sz="2000" dirty="0" err="1">
                <a:latin typeface="Calibri"/>
                <a:cs typeface="Calibri"/>
              </a:rPr>
              <a:t>urata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lang="it-IT" sz="2000" u="sng" dirty="0" smtClean="0">
                <a:latin typeface="Calibri"/>
                <a:cs typeface="Calibri"/>
              </a:rPr>
              <a:t>circa</a:t>
            </a:r>
            <a:r>
              <a:rPr lang="it-IT" sz="2000" u="sng" dirty="0" smtClean="0">
                <a:latin typeface="Calibri"/>
                <a:cs typeface="Calibri"/>
              </a:rPr>
              <a:t> 30 - 60 minuti</a:t>
            </a:r>
            <a:endParaRPr sz="2000" u="sng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46400" y="3396741"/>
            <a:ext cx="173736" cy="178308"/>
          </a:xfrm>
          <a:prstGeom prst="rect">
            <a:avLst/>
          </a:prstGeom>
        </p:spPr>
      </p:pic>
      <p:pic>
        <p:nvPicPr>
          <p:cNvPr id="12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30153" y="3838700"/>
            <a:ext cx="173736" cy="178308"/>
          </a:xfrm>
          <a:prstGeom prst="rect">
            <a:avLst/>
          </a:prstGeom>
        </p:spPr>
      </p:pic>
      <p:pic>
        <p:nvPicPr>
          <p:cNvPr id="14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42583" y="4280659"/>
            <a:ext cx="173736" cy="178308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1765300" y="4827035"/>
            <a:ext cx="53467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600" b="1" dirty="0">
                <a:solidFill>
                  <a:srgbClr val="376F25"/>
                </a:solidFill>
                <a:latin typeface="Calibri"/>
                <a:cs typeface="Calibri"/>
              </a:rPr>
              <a:t>Può svolgersi:</a:t>
            </a:r>
          </a:p>
          <a:p>
            <a:r>
              <a:rPr lang="it-IT" sz="2000" dirty="0">
                <a:latin typeface="Calibri"/>
                <a:cs typeface="Calibri"/>
              </a:rPr>
              <a:t>In pausa pranzo</a:t>
            </a:r>
          </a:p>
          <a:p>
            <a:r>
              <a:rPr lang="it-IT" sz="2000" dirty="0">
                <a:latin typeface="Calibri"/>
                <a:cs typeface="Calibri"/>
              </a:rPr>
              <a:t>Prima dell’inizio turno</a:t>
            </a:r>
          </a:p>
          <a:p>
            <a:r>
              <a:rPr lang="it-IT" sz="2000" dirty="0">
                <a:latin typeface="Calibri"/>
                <a:cs typeface="Calibri"/>
              </a:rPr>
              <a:t>A fine giornata lavorativa</a:t>
            </a:r>
          </a:p>
        </p:txBody>
      </p:sp>
      <p:pic>
        <p:nvPicPr>
          <p:cNvPr id="16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42583" y="5522711"/>
            <a:ext cx="173736" cy="178308"/>
          </a:xfrm>
          <a:prstGeom prst="rect">
            <a:avLst/>
          </a:prstGeom>
        </p:spPr>
      </p:pic>
      <p:pic>
        <p:nvPicPr>
          <p:cNvPr id="17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30153" y="5846767"/>
            <a:ext cx="173736" cy="178308"/>
          </a:xfrm>
          <a:prstGeom prst="rect">
            <a:avLst/>
          </a:prstGeom>
        </p:spPr>
      </p:pic>
      <p:pic>
        <p:nvPicPr>
          <p:cNvPr id="18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23991" y="6124813"/>
            <a:ext cx="173736" cy="178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0748" rIns="0" bIns="0" rtlCol="0">
            <a:spAutoFit/>
          </a:bodyPr>
          <a:lstStyle/>
          <a:p>
            <a:pPr marL="36766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Capo</a:t>
            </a:r>
            <a:r>
              <a:rPr sz="2800" b="0" spc="-160" dirty="0">
                <a:latin typeface="Times New Roman"/>
                <a:cs typeface="Times New Roman"/>
              </a:rPr>
              <a:t> </a:t>
            </a:r>
            <a:r>
              <a:rPr sz="2800" dirty="0"/>
              <a:t>passeggiata</a:t>
            </a:r>
            <a:r>
              <a:rPr sz="2800" b="0" spc="-125" dirty="0">
                <a:latin typeface="Times New Roman"/>
                <a:cs typeface="Times New Roman"/>
              </a:rPr>
              <a:t> </a:t>
            </a:r>
            <a:r>
              <a:rPr sz="2800" spc="-10" dirty="0"/>
              <a:t>(Walking</a:t>
            </a:r>
            <a:r>
              <a:rPr sz="2800" b="0" spc="-150" dirty="0">
                <a:latin typeface="Times New Roman"/>
                <a:cs typeface="Times New Roman"/>
              </a:rPr>
              <a:t> </a:t>
            </a:r>
            <a:r>
              <a:rPr sz="2800" spc="-10" dirty="0"/>
              <a:t>Leader)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2644" y="2297683"/>
            <a:ext cx="8075295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35685" algn="l"/>
              </a:tabLst>
            </a:pPr>
            <a:r>
              <a:rPr sz="2400" dirty="0">
                <a:latin typeface="Calibri"/>
                <a:cs typeface="Calibri"/>
              </a:rPr>
              <a:t>Il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walking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leader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(WL)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capogruppo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è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VOLONTARIO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motivato,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individuato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nell</a:t>
            </a:r>
            <a:r>
              <a:rPr lang="it-IT" sz="2400" dirty="0" smtClean="0">
                <a:latin typeface="Calibri"/>
                <a:cs typeface="Calibri"/>
              </a:rPr>
              <a:t>‘azienda</a:t>
            </a:r>
            <a:r>
              <a:rPr sz="2400" spc="-10" dirty="0" smtClean="0">
                <a:latin typeface="Calibri"/>
                <a:cs typeface="Calibri"/>
              </a:rPr>
              <a:t>,</a:t>
            </a:r>
            <a:r>
              <a:rPr sz="2400" spc="-114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che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si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prende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cura</a:t>
            </a:r>
            <a:r>
              <a:rPr sz="2400" spc="-10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della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gestione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del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GdC</a:t>
            </a:r>
            <a:r>
              <a:rPr lang="it-IT" sz="2400" spc="-90" dirty="0" smtClean="0">
                <a:latin typeface="Times New Roman"/>
                <a:cs typeface="Times New Roman"/>
              </a:rPr>
              <a:t>: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35685" algn="l"/>
              </a:tabLst>
            </a:pPr>
            <a:endParaRPr lang="it-IT"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3" y="6515100"/>
            <a:ext cx="9143996" cy="69189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441700" y="307564"/>
            <a:ext cx="5252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spc="-65" dirty="0">
                <a:solidFill>
                  <a:srgbClr val="376F25"/>
                </a:solidFill>
                <a:latin typeface="Calibri"/>
                <a:ea typeface="+mj-ea"/>
                <a:cs typeface="Calibri"/>
              </a:rPr>
              <a:t>Il </a:t>
            </a:r>
            <a:r>
              <a:rPr lang="it-IT" sz="3600" b="1" spc="-65" dirty="0" err="1">
                <a:solidFill>
                  <a:srgbClr val="376F25"/>
                </a:solidFill>
                <a:latin typeface="Calibri"/>
                <a:ea typeface="+mj-ea"/>
                <a:cs typeface="Calibri"/>
              </a:rPr>
              <a:t>Walking</a:t>
            </a:r>
            <a:r>
              <a:rPr lang="it-IT" sz="3600" b="1" spc="-65" dirty="0">
                <a:solidFill>
                  <a:srgbClr val="376F25"/>
                </a:solidFill>
                <a:latin typeface="Calibri"/>
                <a:ea typeface="+mj-ea"/>
                <a:cs typeface="Calibri"/>
              </a:rPr>
              <a:t> Leader Aziendale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8572" y="3580184"/>
            <a:ext cx="4749376" cy="156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sz="2400" dirty="0">
                <a:latin typeface="Calibri"/>
                <a:cs typeface="Calibri"/>
              </a:rPr>
              <a:t>Coordina il gruppo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sz="2400" dirty="0">
                <a:latin typeface="Calibri"/>
                <a:cs typeface="Calibri"/>
              </a:rPr>
              <a:t>Garantisce puntualità e regolarità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sz="2400" dirty="0">
                <a:latin typeface="Calibri"/>
                <a:cs typeface="Calibri"/>
              </a:rPr>
              <a:t>Accoglie nuovi </a:t>
            </a:r>
            <a:r>
              <a:rPr lang="it-IT" altLang="it-IT" sz="2400" dirty="0" smtClean="0">
                <a:latin typeface="Calibri"/>
                <a:cs typeface="Calibri"/>
              </a:rPr>
              <a:t>partecipanti</a:t>
            </a:r>
            <a:endParaRPr lang="it-IT" altLang="it-IT" sz="2400" dirty="0">
              <a:latin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sz="2400" dirty="0">
                <a:latin typeface="Calibri"/>
                <a:cs typeface="Calibri"/>
              </a:rPr>
              <a:t>Mantiene la motivazione del gruppo</a:t>
            </a:r>
          </a:p>
        </p:txBody>
      </p:sp>
      <p:pic>
        <p:nvPicPr>
          <p:cNvPr id="7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2136" y="3743037"/>
            <a:ext cx="173736" cy="178308"/>
          </a:xfrm>
          <a:prstGeom prst="rect">
            <a:avLst/>
          </a:prstGeom>
        </p:spPr>
      </p:pic>
      <p:pic>
        <p:nvPicPr>
          <p:cNvPr id="8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2136" y="4095174"/>
            <a:ext cx="173736" cy="178308"/>
          </a:xfrm>
          <a:prstGeom prst="rect">
            <a:avLst/>
          </a:prstGeom>
        </p:spPr>
      </p:pic>
      <p:pic>
        <p:nvPicPr>
          <p:cNvPr id="9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2136" y="4482528"/>
            <a:ext cx="173736" cy="1783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5786" y="4835459"/>
            <a:ext cx="173736" cy="178308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6478270" y="5749766"/>
            <a:ext cx="4432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N.B.</a:t>
            </a:r>
          </a:p>
          <a:p>
            <a:r>
              <a:rPr lang="it-IT" sz="1400" dirty="0" smtClean="0"/>
              <a:t>📌 Non è un istruttore sportivo</a:t>
            </a:r>
            <a:br>
              <a:rPr lang="it-IT" sz="1400" dirty="0" smtClean="0"/>
            </a:br>
            <a:r>
              <a:rPr lang="it-IT" sz="1400" dirty="0" smtClean="0"/>
              <a:t>📌 È un facilitatore e promotore di salute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627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100"/>
              </a:spcBef>
            </a:pPr>
            <a:r>
              <a:rPr dirty="0"/>
              <a:t>Ruolo</a:t>
            </a:r>
            <a:r>
              <a:rPr b="0" spc="-130" dirty="0">
                <a:latin typeface="Times New Roman"/>
                <a:cs typeface="Times New Roman"/>
              </a:rPr>
              <a:t> </a:t>
            </a:r>
            <a:r>
              <a:rPr dirty="0"/>
              <a:t>dei</a:t>
            </a:r>
            <a:r>
              <a:rPr b="0" spc="-110" dirty="0">
                <a:latin typeface="Times New Roman"/>
                <a:cs typeface="Times New Roman"/>
              </a:rPr>
              <a:t> </a:t>
            </a:r>
            <a:r>
              <a:rPr spc="-10" dirty="0"/>
              <a:t>partecipanti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0700" y="4364029"/>
            <a:ext cx="2398776" cy="18013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384300" y="2173350"/>
            <a:ext cx="7625715" cy="4149213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r>
              <a:rPr lang="it-IT" b="1" dirty="0"/>
              <a:t>I lavoratori che aderiscono si impegnano a:</a:t>
            </a:r>
          </a:p>
          <a:p>
            <a:r>
              <a:rPr lang="it-IT" dirty="0"/>
              <a:t>Rispettare orari e organizzazione</a:t>
            </a:r>
          </a:p>
          <a:p>
            <a:r>
              <a:rPr lang="it-IT" dirty="0"/>
              <a:t>Indossare abbigliamento adeguato</a:t>
            </a:r>
          </a:p>
          <a:p>
            <a:r>
              <a:rPr lang="it-IT" dirty="0"/>
              <a:t>Seguire le indicazioni del </a:t>
            </a:r>
            <a:r>
              <a:rPr lang="it-IT" dirty="0" err="1"/>
              <a:t>Walking</a:t>
            </a:r>
            <a:r>
              <a:rPr lang="it-IT" dirty="0"/>
              <a:t> Leader</a:t>
            </a:r>
          </a:p>
          <a:p>
            <a:r>
              <a:rPr lang="it-IT" dirty="0"/>
              <a:t>Mantenere comportamento sicuro durante il percorso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b="1" dirty="0" smtClean="0"/>
              <a:t>La </a:t>
            </a:r>
            <a:r>
              <a:rPr lang="it-IT" b="1" dirty="0"/>
              <a:t>partecipazione è: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✔ Libera</a:t>
            </a:r>
            <a:br>
              <a:rPr lang="it-IT" dirty="0"/>
            </a:br>
            <a:r>
              <a:rPr lang="it-IT" dirty="0"/>
              <a:t>✔ Volontaria</a:t>
            </a:r>
            <a:br>
              <a:rPr lang="it-IT" dirty="0"/>
            </a:br>
            <a:r>
              <a:rPr lang="it-IT" dirty="0"/>
              <a:t>✔ Inclusiva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73" y="6515100"/>
            <a:ext cx="9143996" cy="691895"/>
          </a:xfrm>
          <a:prstGeom prst="rect">
            <a:avLst/>
          </a:prstGeom>
        </p:spPr>
      </p:pic>
      <p:pic>
        <p:nvPicPr>
          <p:cNvPr id="6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5700" y="2711450"/>
            <a:ext cx="173736" cy="178308"/>
          </a:xfrm>
          <a:prstGeom prst="rect">
            <a:avLst/>
          </a:prstGeom>
        </p:spPr>
      </p:pic>
      <p:pic>
        <p:nvPicPr>
          <p:cNvPr id="7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5700" y="3082295"/>
            <a:ext cx="173736" cy="178308"/>
          </a:xfrm>
          <a:prstGeom prst="rect">
            <a:avLst/>
          </a:prstGeom>
        </p:spPr>
      </p:pic>
      <p:pic>
        <p:nvPicPr>
          <p:cNvPr id="8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5700" y="3453140"/>
            <a:ext cx="173736" cy="178308"/>
          </a:xfrm>
          <a:prstGeom prst="rect">
            <a:avLst/>
          </a:prstGeom>
        </p:spPr>
      </p:pic>
      <p:pic>
        <p:nvPicPr>
          <p:cNvPr id="9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5700" y="3836016"/>
            <a:ext cx="173736" cy="178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700" y="385020"/>
            <a:ext cx="7848600" cy="693009"/>
          </a:xfrm>
          <a:prstGeom prst="rect">
            <a:avLst/>
          </a:prstGeom>
        </p:spPr>
        <p:txBody>
          <a:bodyPr vert="horz" wrap="square" lIns="0" tIns="198627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I Gruppi di Cammino nella Rete WHP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003300" y="1473708"/>
            <a:ext cx="8006715" cy="341054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r>
              <a:rPr lang="it-IT" dirty="0" smtClean="0"/>
              <a:t>I Gruppi </a:t>
            </a:r>
            <a:r>
              <a:rPr lang="it-IT" dirty="0"/>
              <a:t>di Cammino rientrano tra le Buone Pratiche </a:t>
            </a:r>
            <a:r>
              <a:rPr lang="it-IT" dirty="0" smtClean="0"/>
              <a:t>della Rete </a:t>
            </a:r>
            <a:r>
              <a:rPr lang="it-IT" dirty="0"/>
              <a:t>WHP </a:t>
            </a:r>
            <a:r>
              <a:rPr lang="it-IT" dirty="0" smtClean="0"/>
              <a:t>Lombardia – </a:t>
            </a:r>
            <a:r>
              <a:rPr lang="it-IT" u="sng" dirty="0" smtClean="0"/>
              <a:t>Pratiche per favorire uno stile di vita attivo.</a:t>
            </a:r>
            <a:endParaRPr lang="it-IT" u="sng" dirty="0"/>
          </a:p>
          <a:p>
            <a:endParaRPr lang="it-IT" dirty="0" smtClean="0"/>
          </a:p>
          <a:p>
            <a:r>
              <a:rPr lang="it-IT" b="1" u="sng" dirty="0" smtClean="0"/>
              <a:t>Basate </a:t>
            </a:r>
            <a:r>
              <a:rPr lang="it-IT" b="1" u="sng" dirty="0"/>
              <a:t>sui principi di</a:t>
            </a:r>
            <a:r>
              <a:rPr lang="it-IT" b="1" u="sng" dirty="0" smtClean="0"/>
              <a:t>:</a:t>
            </a:r>
          </a:p>
          <a:p>
            <a:endParaRPr lang="it-IT" dirty="0"/>
          </a:p>
          <a:p>
            <a:r>
              <a:rPr lang="it-IT" dirty="0" smtClean="0"/>
              <a:t>       Promozione </a:t>
            </a:r>
            <a:r>
              <a:rPr lang="it-IT" dirty="0"/>
              <a:t>della salute nei luoghi di lavoro</a:t>
            </a:r>
          </a:p>
          <a:p>
            <a:r>
              <a:rPr lang="it-IT" dirty="0" smtClean="0"/>
              <a:t>       Responsabilità </a:t>
            </a:r>
            <a:r>
              <a:rPr lang="it-IT" dirty="0"/>
              <a:t>sociale d’impresa</a:t>
            </a:r>
          </a:p>
          <a:p>
            <a:r>
              <a:rPr lang="it-IT" dirty="0" smtClean="0"/>
              <a:t>       Prevenzione </a:t>
            </a:r>
            <a:r>
              <a:rPr lang="it-IT" dirty="0"/>
              <a:t>primaria</a:t>
            </a:r>
          </a:p>
          <a:p>
            <a:r>
              <a:rPr lang="it-IT" dirty="0" smtClean="0"/>
              <a:t>       Coinvolgimento </a:t>
            </a:r>
            <a:r>
              <a:rPr lang="it-IT" dirty="0"/>
              <a:t>attivo dei </a:t>
            </a:r>
            <a:r>
              <a:rPr lang="it-IT" dirty="0" smtClean="0"/>
              <a:t>lavoratori</a:t>
            </a:r>
            <a:endParaRPr lang="it-IT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3" y="6515100"/>
            <a:ext cx="9143996" cy="691895"/>
          </a:xfrm>
          <a:prstGeom prst="rect">
            <a:avLst/>
          </a:prstGeom>
        </p:spPr>
      </p:pic>
      <p:pic>
        <p:nvPicPr>
          <p:cNvPr id="6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5700" y="4601768"/>
            <a:ext cx="173736" cy="178308"/>
          </a:xfrm>
          <a:prstGeom prst="rect">
            <a:avLst/>
          </a:prstGeom>
        </p:spPr>
      </p:pic>
      <p:pic>
        <p:nvPicPr>
          <p:cNvPr id="7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5700" y="4218892"/>
            <a:ext cx="173736" cy="178308"/>
          </a:xfrm>
          <a:prstGeom prst="rect">
            <a:avLst/>
          </a:prstGeom>
        </p:spPr>
      </p:pic>
      <p:pic>
        <p:nvPicPr>
          <p:cNvPr id="8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5700" y="3453140"/>
            <a:ext cx="173736" cy="178308"/>
          </a:xfrm>
          <a:prstGeom prst="rect">
            <a:avLst/>
          </a:prstGeom>
        </p:spPr>
      </p:pic>
      <p:pic>
        <p:nvPicPr>
          <p:cNvPr id="9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5700" y="3836016"/>
            <a:ext cx="173736" cy="17830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419600" y="5759450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📌 L’azienda che attiva il </a:t>
            </a:r>
            <a:r>
              <a:rPr lang="it-IT" dirty="0" err="1" smtClean="0"/>
              <a:t>GdC</a:t>
            </a:r>
            <a:r>
              <a:rPr lang="it-IT" dirty="0" smtClean="0"/>
              <a:t> può valorizzarlo nel percorso annuale WHP.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597" y="3015543"/>
            <a:ext cx="2621472" cy="186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381703"/>
            <a:ext cx="6171414" cy="699642"/>
          </a:xfrm>
          <a:prstGeom prst="rect">
            <a:avLst/>
          </a:prstGeom>
        </p:spPr>
        <p:txBody>
          <a:bodyPr vert="horz" wrap="square" lIns="0" tIns="198627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Benefici per l’Azienda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070100" y="2511867"/>
            <a:ext cx="7625715" cy="26718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r>
              <a:rPr lang="it-IT" b="1" dirty="0"/>
              <a:t>Vantaggi organizzativi</a:t>
            </a:r>
          </a:p>
          <a:p>
            <a:r>
              <a:rPr lang="it-IT" dirty="0"/>
              <a:t>Maggiore engagement dei lavoratori</a:t>
            </a:r>
          </a:p>
          <a:p>
            <a:r>
              <a:rPr lang="it-IT" dirty="0"/>
              <a:t>Miglioramento del clima aziendale</a:t>
            </a:r>
          </a:p>
          <a:p>
            <a:r>
              <a:rPr lang="it-IT" dirty="0"/>
              <a:t>Riduzione della sedentarietà</a:t>
            </a:r>
          </a:p>
          <a:p>
            <a:r>
              <a:rPr lang="it-IT" dirty="0"/>
              <a:t>Potenziale riduzione dell’assenteismo</a:t>
            </a:r>
          </a:p>
          <a:p>
            <a:r>
              <a:rPr lang="it-IT" dirty="0"/>
              <a:t>Rafforzamento cultura della prevenzione</a:t>
            </a:r>
          </a:p>
          <a:p>
            <a:endParaRPr lang="it-IT" dirty="0" smtClean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3" y="6515100"/>
            <a:ext cx="9143996" cy="691895"/>
          </a:xfrm>
          <a:prstGeom prst="rect">
            <a:avLst/>
          </a:prstGeom>
        </p:spPr>
      </p:pic>
      <p:pic>
        <p:nvPicPr>
          <p:cNvPr id="6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9100" y="3440467"/>
            <a:ext cx="173736" cy="178308"/>
          </a:xfrm>
          <a:prstGeom prst="rect">
            <a:avLst/>
          </a:prstGeom>
        </p:spPr>
      </p:pic>
      <p:pic>
        <p:nvPicPr>
          <p:cNvPr id="7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9100" y="3810178"/>
            <a:ext cx="173736" cy="178308"/>
          </a:xfrm>
          <a:prstGeom prst="rect">
            <a:avLst/>
          </a:prstGeom>
        </p:spPr>
      </p:pic>
      <p:pic>
        <p:nvPicPr>
          <p:cNvPr id="8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9100" y="4159250"/>
            <a:ext cx="173736" cy="178308"/>
          </a:xfrm>
          <a:prstGeom prst="rect">
            <a:avLst/>
          </a:prstGeom>
        </p:spPr>
      </p:pic>
      <p:pic>
        <p:nvPicPr>
          <p:cNvPr id="9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9100" y="4515437"/>
            <a:ext cx="173736" cy="1783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9100" y="3070265"/>
            <a:ext cx="173736" cy="178308"/>
          </a:xfrm>
          <a:prstGeom prst="rect">
            <a:avLst/>
          </a:prstGeom>
        </p:spPr>
      </p:pic>
      <p:sp>
        <p:nvSpPr>
          <p:cNvPr id="3" name="AutoShape 2" descr="Flat Design Illustration Of Workplace Wellness, Workplace Wellness, Health,  Balance PNG Transparent Image and Clipart f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004" y="1506995"/>
            <a:ext cx="2886075" cy="192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300" y="4752156"/>
            <a:ext cx="1966912" cy="18986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73" y="6515100"/>
            <a:ext cx="9143996" cy="69189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4500" y="395673"/>
            <a:ext cx="6171414" cy="699642"/>
          </a:xfrm>
          <a:prstGeom prst="rect">
            <a:avLst/>
          </a:prstGeom>
        </p:spPr>
        <p:txBody>
          <a:bodyPr vert="horz" wrap="square" lIns="0" tIns="198627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Come Attivarlo in Azienda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765300" y="2585298"/>
            <a:ext cx="9067800" cy="2302553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r>
              <a:rPr lang="it-IT" b="1" dirty="0"/>
              <a:t>Fasi di attivazione</a:t>
            </a:r>
          </a:p>
          <a:p>
            <a:r>
              <a:rPr lang="it-IT" dirty="0"/>
              <a:t>Condivisione con Direzione / HR / RSPP</a:t>
            </a:r>
          </a:p>
          <a:p>
            <a:r>
              <a:rPr lang="it-IT" dirty="0"/>
              <a:t>Individuazione </a:t>
            </a:r>
            <a:r>
              <a:rPr lang="it-IT" dirty="0" err="1"/>
              <a:t>Walking</a:t>
            </a:r>
            <a:r>
              <a:rPr lang="it-IT" dirty="0"/>
              <a:t> </a:t>
            </a:r>
            <a:r>
              <a:rPr lang="it-IT" dirty="0" smtClean="0"/>
              <a:t>Leader – Buona pratica 2.3 Formazione WL</a:t>
            </a:r>
            <a:endParaRPr lang="it-IT" dirty="0"/>
          </a:p>
          <a:p>
            <a:r>
              <a:rPr lang="it-IT" dirty="0"/>
              <a:t>Comunicazione interna</a:t>
            </a:r>
          </a:p>
          <a:p>
            <a:r>
              <a:rPr lang="it-IT" dirty="0"/>
              <a:t>Definizione percorso e calendario</a:t>
            </a:r>
          </a:p>
          <a:p>
            <a:r>
              <a:rPr lang="it-IT" dirty="0" smtClean="0"/>
              <a:t>Rendicontazione </a:t>
            </a:r>
            <a:r>
              <a:rPr lang="it-IT" dirty="0"/>
              <a:t>per WHP</a:t>
            </a:r>
          </a:p>
        </p:txBody>
      </p:sp>
      <p:pic>
        <p:nvPicPr>
          <p:cNvPr id="6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1092" y="3192091"/>
            <a:ext cx="173736" cy="178308"/>
          </a:xfrm>
          <a:prstGeom prst="rect">
            <a:avLst/>
          </a:prstGeom>
        </p:spPr>
      </p:pic>
      <p:pic>
        <p:nvPicPr>
          <p:cNvPr id="7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3632" y="3532189"/>
            <a:ext cx="173736" cy="178308"/>
          </a:xfrm>
          <a:prstGeom prst="rect">
            <a:avLst/>
          </a:prstGeom>
        </p:spPr>
      </p:pic>
      <p:pic>
        <p:nvPicPr>
          <p:cNvPr id="8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3632" y="3874844"/>
            <a:ext cx="173736" cy="178308"/>
          </a:xfrm>
          <a:prstGeom prst="rect">
            <a:avLst/>
          </a:prstGeom>
        </p:spPr>
      </p:pic>
      <p:pic>
        <p:nvPicPr>
          <p:cNvPr id="9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3632" y="4235450"/>
            <a:ext cx="173736" cy="1783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3632" y="4613275"/>
            <a:ext cx="173736" cy="1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433</Words>
  <Application>Microsoft Office PowerPoint</Application>
  <PresentationFormat>Personalizzato</PresentationFormat>
  <Paragraphs>76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GRUPPI DI CAMMINO AZIENDALI  Rete WHP - Buona Pratica 2.3  </vt:lpstr>
      <vt:lpstr>Cosa sono i Gruppi di Cammino Aziendali?</vt:lpstr>
      <vt:lpstr>Perché attivarli in azienda?</vt:lpstr>
      <vt:lpstr>L’attività nei GdC</vt:lpstr>
      <vt:lpstr>Capo passeggiata (Walking Leader)</vt:lpstr>
      <vt:lpstr>Ruolo dei partecipanti</vt:lpstr>
      <vt:lpstr>I Gruppi di Cammino nella Rete WHP</vt:lpstr>
      <vt:lpstr>Benefici per l’Azienda</vt:lpstr>
      <vt:lpstr>Come Attivarlo in Azienda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gdc in sintesi</dc:title>
  <dc:creator>andrgiul</dc:creator>
  <cp:lastModifiedBy>Marika De Nisco</cp:lastModifiedBy>
  <cp:revision>9</cp:revision>
  <dcterms:created xsi:type="dcterms:W3CDTF">2026-03-03T10:50:26Z</dcterms:created>
  <dcterms:modified xsi:type="dcterms:W3CDTF">2026-03-03T13:57:19Z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2018-10-12T00:00:00Z</vt:filetime>
  </property>
  <property fmtid="{D5CDD505-2E9C-101B-9397-08002B2CF9AE}" pid="3" name="Creator">
    <vt:lpwstr>PDFCreator 2.3.0.103</vt:lpwstr>
  </property>
  <property fmtid="{D5CDD505-2E9C-101B-9397-08002B2CF9AE}" pid="4" name="LastSaved">
    <vt:filetime>2026-03-03T00:00:00Z</vt:filetime>
  </property>
  <property fmtid="{D5CDD505-2E9C-101B-9397-08002B2CF9AE}" pid="5" name="Producer">
    <vt:lpwstr>PDFCreator 2.3.0.103</vt:lpwstr>
  </property>
</Properties>
</file>