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vino Maria" initials="SM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FFCCCC"/>
    <a:srgbClr val="9AA90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9" autoAdjust="0"/>
    <p:restoredTop sz="94660"/>
  </p:normalViewPr>
  <p:slideViewPr>
    <p:cSldViewPr>
      <p:cViewPr varScale="1">
        <p:scale>
          <a:sx n="108" d="100"/>
          <a:sy n="108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F78C8-569D-4CE8-A2DE-481083E76DAA}" type="datetimeFigureOut">
              <a:rPr lang="it-IT" smtClean="0"/>
              <a:pPr/>
              <a:t>08/08/2017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3DE13-C595-4226-99D2-B4F1DA53996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6276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88CC-27E1-4C88-ADFA-72E909FEEDF7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5B-473C-4337-9D75-80079CC06B33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2212-9DCF-4B5A-B738-0DDE8CB6C177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28051" y="4572"/>
            <a:ext cx="1116330" cy="324485"/>
          </a:xfrm>
          <a:custGeom>
            <a:avLst/>
            <a:gdLst/>
            <a:ahLst/>
            <a:cxnLst/>
            <a:rect l="l" t="t" r="r" b="b"/>
            <a:pathLst>
              <a:path w="1116329" h="324485">
                <a:moveTo>
                  <a:pt x="1115949" y="0"/>
                </a:moveTo>
                <a:lnTo>
                  <a:pt x="0" y="0"/>
                </a:lnTo>
                <a:lnTo>
                  <a:pt x="0" y="136398"/>
                </a:lnTo>
                <a:lnTo>
                  <a:pt x="59750" y="137451"/>
                </a:lnTo>
                <a:lnTo>
                  <a:pt x="115250" y="140483"/>
                </a:lnTo>
                <a:lnTo>
                  <a:pt x="166837" y="145305"/>
                </a:lnTo>
                <a:lnTo>
                  <a:pt x="214854" y="151725"/>
                </a:lnTo>
                <a:lnTo>
                  <a:pt x="259639" y="159553"/>
                </a:lnTo>
                <a:lnTo>
                  <a:pt x="301533" y="168599"/>
                </a:lnTo>
                <a:lnTo>
                  <a:pt x="340876" y="178671"/>
                </a:lnTo>
                <a:lnTo>
                  <a:pt x="378009" y="189580"/>
                </a:lnTo>
                <a:lnTo>
                  <a:pt x="447004" y="213145"/>
                </a:lnTo>
                <a:lnTo>
                  <a:pt x="573433" y="261929"/>
                </a:lnTo>
                <a:lnTo>
                  <a:pt x="604616" y="273358"/>
                </a:lnTo>
                <a:lnTo>
                  <a:pt x="668855" y="293963"/>
                </a:lnTo>
                <a:lnTo>
                  <a:pt x="737859" y="310294"/>
                </a:lnTo>
                <a:lnTo>
                  <a:pt x="814349" y="320825"/>
                </a:lnTo>
                <a:lnTo>
                  <a:pt x="856252" y="323440"/>
                </a:lnTo>
                <a:lnTo>
                  <a:pt x="901046" y="324034"/>
                </a:lnTo>
                <a:lnTo>
                  <a:pt x="949073" y="322416"/>
                </a:lnTo>
                <a:lnTo>
                  <a:pt x="1000672" y="318396"/>
                </a:lnTo>
                <a:lnTo>
                  <a:pt x="1056184" y="311783"/>
                </a:lnTo>
                <a:lnTo>
                  <a:pt x="1115949" y="302386"/>
                </a:lnTo>
                <a:lnTo>
                  <a:pt x="1115949" y="0"/>
                </a:lnTo>
                <a:close/>
              </a:path>
            </a:pathLst>
          </a:custGeom>
          <a:solidFill>
            <a:srgbClr val="A4C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chemeClr val="tx1"/>
                </a:solidFill>
                <a:latin typeface="Kunstler Script"/>
                <a:cs typeface="Kunstler Script"/>
              </a:defRPr>
            </a:lvl1pPr>
          </a:lstStyle>
          <a:p>
            <a:pPr marL="12700">
              <a:lnSpc>
                <a:spcPts val="3390"/>
              </a:lnSpc>
            </a:pPr>
            <a:r>
              <a:rPr spc="-5" dirty="0"/>
              <a:t>Ministero della</a:t>
            </a:r>
            <a:r>
              <a:rPr spc="-45" dirty="0"/>
              <a:t> </a:t>
            </a:r>
            <a:r>
              <a:rPr spc="-5" dirty="0"/>
              <a:t>Salute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B60A-7F73-4A58-ADCF-60A4C1B99528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6FA9-1FAD-4B0C-AF90-BCC1722ACB76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336-2254-4BDE-B964-81AD20B9D45B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DA00-B69D-43EC-B21C-A4AC69FB7D43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BF9B-9040-41D5-9B2F-2145443B4BC0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EC9A-0CC7-4E0A-AAC4-676A72ADF5FE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18F2-5688-45C2-A653-977451D835E0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837C-313F-47EA-9C41-7E333E7BBAF0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B865-E0D9-4655-9FEC-FDC997A3B035}" type="datetime1">
              <a:rPr lang="it-IT" smtClean="0"/>
              <a:pPr/>
              <a:t>08/08/2017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Servizio / /UO / Ufficio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B3E9B-8E76-4549-B015-78249DA19D7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hyperlink" Target="http://www.google.it/url?sa=i&amp;rct=j&amp;q=&amp;esrc=s&amp;source=images&amp;cd=&amp;cad=rja&amp;uact=8&amp;ved=0ahUKEwjDq__VtcXVAhUIDsAKHT7fCvoQjRwIBw&amp;url=http://www.ausl-cesena.emr.it/ServizieAssistenzaSanitaria/EventidellaVita/Vaccinazioni/Vaccinazionipediatriche.aspx&amp;psig=AFQjCNG_ygcHuWp3fKHNfcvBpYoFME1xvw&amp;ust=1502205478946248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4.jpe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.png"/><Relationship Id="rId5" Type="http://schemas.openxmlformats.org/officeDocument/2006/relationships/image" Target="../media/image11.png"/><Relationship Id="rId10" Type="http://schemas.openxmlformats.org/officeDocument/2006/relationships/image" Target="../media/image1.jpe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7.png"/><Relationship Id="rId7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9.png"/><Relationship Id="rId10" Type="http://schemas.openxmlformats.org/officeDocument/2006/relationships/image" Target="../media/image20.jpeg"/><Relationship Id="rId4" Type="http://schemas.openxmlformats.org/officeDocument/2006/relationships/image" Target="../media/image18.png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lute4teen.it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vaccinarsi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vaccini.it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della Salute </a:t>
            </a: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–Direzione Sanitaria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-3461" y="868627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026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027" name="Picture 3" descr="C:\Users\spizconc\Desktop\untitled.png"/>
          <p:cNvPicPr>
            <a:picLocks noChangeAspect="1" noChangeArrowheads="1"/>
          </p:cNvPicPr>
          <p:nvPr/>
        </p:nvPicPr>
        <p:blipFill>
          <a:blip r:embed="rId4" cstate="print"/>
          <a:srcRect r="65366"/>
          <a:stretch>
            <a:fillRect/>
          </a:stretch>
        </p:blipFill>
        <p:spPr bwMode="auto">
          <a:xfrm>
            <a:off x="5292080" y="116632"/>
            <a:ext cx="1407046" cy="710124"/>
          </a:xfrm>
          <a:prstGeom prst="rect">
            <a:avLst/>
          </a:prstGeom>
          <a:noFill/>
        </p:spPr>
      </p:pic>
      <p:pic>
        <p:nvPicPr>
          <p:cNvPr id="1028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5" cstate="print"/>
          <a:srcRect l="17241" r="17241" b="8606"/>
          <a:stretch>
            <a:fillRect/>
          </a:stretch>
        </p:blipFill>
        <p:spPr bwMode="auto">
          <a:xfrm>
            <a:off x="6876256" y="0"/>
            <a:ext cx="1368152" cy="764704"/>
          </a:xfrm>
          <a:prstGeom prst="rect">
            <a:avLst/>
          </a:prstGeom>
          <a:noFill/>
        </p:spPr>
      </p:pic>
      <p:sp>
        <p:nvSpPr>
          <p:cNvPr id="17" name="object 7"/>
          <p:cNvSpPr txBox="1">
            <a:spLocks/>
          </p:cNvSpPr>
          <p:nvPr/>
        </p:nvSpPr>
        <p:spPr>
          <a:xfrm>
            <a:off x="611560" y="2420888"/>
            <a:ext cx="7992888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u="none" strike="noStrike" kern="1200" cap="none" spc="-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Perché</a:t>
            </a:r>
            <a:r>
              <a:rPr kumimoji="0" lang="it-IT" sz="3200" b="0" u="none" strike="noStrike" kern="1200" cap="none" spc="-5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è </a:t>
            </a:r>
            <a:r>
              <a:rPr kumimoji="0" lang="it-IT" sz="3200" b="1" u="none" strike="noStrike" kern="1200" cap="none" spc="-5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importante</a:t>
            </a:r>
            <a:r>
              <a:rPr kumimoji="0" lang="it-IT" sz="3200" b="0" u="none" strike="noStrike" kern="1200" cap="none" spc="-5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vaccinarsi??</a:t>
            </a:r>
            <a:endParaRPr kumimoji="0" lang="it-IT" sz="3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pic>
        <p:nvPicPr>
          <p:cNvPr id="11" name="Picture 2" descr="C:\Users\spizconc\Desktop\untitledfefe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4149080"/>
            <a:ext cx="2466975" cy="1847850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2267744" y="3068960"/>
            <a:ext cx="3651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Comunicazioni Ministero della Salute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915816" y="3789040"/>
            <a:ext cx="5815330" cy="21364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8810" algn="just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La soglia di </a:t>
            </a:r>
            <a:r>
              <a:rPr sz="1600" spc="-15" dirty="0">
                <a:latin typeface="Calibri"/>
                <a:cs typeface="Calibri"/>
              </a:rPr>
              <a:t>copertura </a:t>
            </a:r>
            <a:r>
              <a:rPr sz="1600" spc="-10" dirty="0">
                <a:latin typeface="Calibri"/>
                <a:cs typeface="Calibri"/>
              </a:rPr>
              <a:t>vaccinale </a:t>
            </a:r>
            <a:r>
              <a:rPr sz="1600" spc="-15" dirty="0">
                <a:latin typeface="Calibri"/>
                <a:cs typeface="Calibri"/>
              </a:rPr>
              <a:t>raccomandata  dall’Organizzazione </a:t>
            </a:r>
            <a:r>
              <a:rPr sz="1600" spc="-5" dirty="0">
                <a:latin typeface="Calibri"/>
                <a:cs typeface="Calibri"/>
              </a:rPr>
              <a:t>Mondiale della </a:t>
            </a:r>
            <a:r>
              <a:rPr sz="1600" spc="-10" dirty="0">
                <a:latin typeface="Calibri"/>
                <a:cs typeface="Calibri"/>
              </a:rPr>
              <a:t>Sanità </a:t>
            </a:r>
            <a:r>
              <a:rPr sz="1600" spc="-5" dirty="0">
                <a:latin typeface="Calibri"/>
                <a:cs typeface="Calibri"/>
              </a:rPr>
              <a:t>(OMS) per  </a:t>
            </a:r>
            <a:r>
              <a:rPr sz="1600" spc="-10" dirty="0">
                <a:latin typeface="Calibri"/>
                <a:cs typeface="Calibri"/>
              </a:rPr>
              <a:t>raggiungere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c.d.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immunità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gregge </a:t>
            </a:r>
            <a:r>
              <a:rPr sz="1600" dirty="0">
                <a:latin typeface="Calibri"/>
                <a:cs typeface="Calibri"/>
              </a:rPr>
              <a:t>è </a:t>
            </a:r>
            <a:r>
              <a:rPr sz="1600" spc="-5" dirty="0">
                <a:latin typeface="Calibri"/>
                <a:cs typeface="Calibri"/>
              </a:rPr>
              <a:t>pari al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95%.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Se la </a:t>
            </a:r>
            <a:r>
              <a:rPr sz="1600" spc="-10" dirty="0">
                <a:latin typeface="Calibri"/>
                <a:cs typeface="Calibri"/>
              </a:rPr>
              <a:t>quota </a:t>
            </a:r>
            <a:r>
              <a:rPr sz="1600" spc="-5" dirty="0">
                <a:latin typeface="Calibri"/>
                <a:cs typeface="Calibri"/>
              </a:rPr>
              <a:t>di individui </a:t>
            </a:r>
            <a:r>
              <a:rPr sz="1600" spc="-10" dirty="0">
                <a:latin typeface="Calibri"/>
                <a:cs typeface="Calibri"/>
              </a:rPr>
              <a:t>vaccinati all’interno </a:t>
            </a:r>
            <a:r>
              <a:rPr sz="1600" spc="-5" dirty="0">
                <a:latin typeface="Calibri"/>
                <a:cs typeface="Calibri"/>
              </a:rPr>
              <a:t>di una </a:t>
            </a:r>
            <a:r>
              <a:rPr sz="1600" spc="-10" dirty="0">
                <a:latin typeface="Calibri"/>
                <a:cs typeface="Calibri"/>
              </a:rPr>
              <a:t>popolazione  </a:t>
            </a:r>
            <a:r>
              <a:rPr sz="1600" spc="-5" dirty="0">
                <a:latin typeface="Calibri"/>
                <a:cs typeface="Calibri"/>
              </a:rPr>
              <a:t>raggiunge </a:t>
            </a:r>
            <a:r>
              <a:rPr sz="1600" spc="-10" dirty="0">
                <a:latin typeface="Calibri"/>
                <a:cs typeface="Calibri"/>
              </a:rPr>
              <a:t>questo valore, </a:t>
            </a:r>
            <a:r>
              <a:rPr sz="1600" spc="-5" dirty="0">
                <a:latin typeface="Calibri"/>
                <a:cs typeface="Calibri"/>
              </a:rPr>
              <a:t>si </a:t>
            </a:r>
            <a:r>
              <a:rPr sz="1600" spc="-15" dirty="0">
                <a:latin typeface="Calibri"/>
                <a:cs typeface="Calibri"/>
              </a:rPr>
              <a:t>arresta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circolazione </a:t>
            </a:r>
            <a:r>
              <a:rPr sz="1600" spc="-20" dirty="0">
                <a:latin typeface="Calibri"/>
                <a:cs typeface="Calibri"/>
              </a:rPr>
              <a:t>dell’agente  </a:t>
            </a:r>
            <a:r>
              <a:rPr sz="1600" spc="-10" dirty="0">
                <a:latin typeface="Calibri"/>
                <a:cs typeface="Calibri"/>
              </a:rPr>
              <a:t>patogeno. </a:t>
            </a:r>
            <a:r>
              <a:rPr sz="1600" dirty="0">
                <a:latin typeface="Calibri"/>
                <a:cs typeface="Calibri"/>
              </a:rPr>
              <a:t>Il </a:t>
            </a:r>
            <a:r>
              <a:rPr sz="1600" spc="-5" dirty="0">
                <a:latin typeface="Calibri"/>
                <a:cs typeface="Calibri"/>
              </a:rPr>
              <a:t>raggiungimento di </a:t>
            </a:r>
            <a:r>
              <a:rPr sz="1600" spc="-10" dirty="0">
                <a:latin typeface="Calibri"/>
                <a:cs typeface="Calibri"/>
              </a:rPr>
              <a:t>tale </a:t>
            </a:r>
            <a:r>
              <a:rPr sz="1600" spc="-5" dirty="0">
                <a:latin typeface="Calibri"/>
                <a:cs typeface="Calibri"/>
              </a:rPr>
              <a:t>soglia </a:t>
            </a:r>
            <a:r>
              <a:rPr sz="1600" spc="-10" dirty="0">
                <a:latin typeface="Calibri"/>
                <a:cs typeface="Calibri"/>
              </a:rPr>
              <a:t>consente, </a:t>
            </a:r>
            <a:r>
              <a:rPr sz="1600" spc="-5" dirty="0">
                <a:latin typeface="Calibri"/>
                <a:cs typeface="Calibri"/>
              </a:rPr>
              <a:t>quindi, di 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tutelare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anche 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soggetti fragili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che,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a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causa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delle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loro 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condizioni di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salute,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non possono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essere</a:t>
            </a:r>
            <a:r>
              <a:rPr b="1" spc="-114" dirty="0">
                <a:solidFill>
                  <a:srgbClr val="5D8D95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vaccinati.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31640" y="2492896"/>
            <a:ext cx="360680" cy="268605"/>
          </a:xfrm>
          <a:custGeom>
            <a:avLst/>
            <a:gdLst/>
            <a:ahLst/>
            <a:cxnLst/>
            <a:rect l="l" t="t" r="r" b="b"/>
            <a:pathLst>
              <a:path w="360680" h="268605">
                <a:moveTo>
                  <a:pt x="225971" y="0"/>
                </a:moveTo>
                <a:lnTo>
                  <a:pt x="225971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71" y="201168"/>
                </a:lnTo>
                <a:lnTo>
                  <a:pt x="225971" y="268224"/>
                </a:lnTo>
                <a:lnTo>
                  <a:pt x="360083" y="134112"/>
                </a:lnTo>
                <a:lnTo>
                  <a:pt x="225971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31640" y="3212976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5">
                <a:moveTo>
                  <a:pt x="225945" y="0"/>
                </a:moveTo>
                <a:lnTo>
                  <a:pt x="225945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45" y="201168"/>
                </a:lnTo>
                <a:lnTo>
                  <a:pt x="225945" y="268224"/>
                </a:lnTo>
                <a:lnTo>
                  <a:pt x="359994" y="134112"/>
                </a:lnTo>
                <a:lnTo>
                  <a:pt x="225945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9552" y="1124744"/>
            <a:ext cx="6688452" cy="249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5D8D95"/>
                </a:solidFill>
                <a:latin typeface="Calibri"/>
                <a:cs typeface="Calibri"/>
              </a:rPr>
              <a:t>Perché </a:t>
            </a:r>
            <a:r>
              <a:rPr sz="2000" b="1" dirty="0">
                <a:solidFill>
                  <a:srgbClr val="5D8D95"/>
                </a:solidFill>
                <a:latin typeface="Calibri"/>
                <a:cs typeface="Calibri"/>
              </a:rPr>
              <a:t>sono </a:t>
            </a:r>
            <a:r>
              <a:rPr sz="2000" b="1" spc="-10" dirty="0">
                <a:solidFill>
                  <a:srgbClr val="5D8D95"/>
                </a:solidFill>
                <a:latin typeface="Calibri"/>
                <a:cs typeface="Calibri"/>
              </a:rPr>
              <a:t>importanti </a:t>
            </a:r>
            <a:r>
              <a:rPr sz="2000" b="1" dirty="0">
                <a:solidFill>
                  <a:srgbClr val="5D8D95"/>
                </a:solidFill>
                <a:latin typeface="Calibri"/>
                <a:cs typeface="Calibri"/>
              </a:rPr>
              <a:t>i</a:t>
            </a:r>
            <a:r>
              <a:rPr sz="2000" b="1" spc="-5" dirty="0">
                <a:solidFill>
                  <a:srgbClr val="5D8D9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D8D95"/>
                </a:solidFill>
                <a:latin typeface="Calibri"/>
                <a:cs typeface="Calibri"/>
              </a:rPr>
              <a:t>vaccini?</a:t>
            </a:r>
            <a:endParaRPr sz="2000" dirty="0">
              <a:latin typeface="Calibri"/>
              <a:cs typeface="Calibri"/>
            </a:endParaRPr>
          </a:p>
          <a:p>
            <a:pPr marL="66040" marR="5080" indent="-1905">
              <a:lnSpc>
                <a:spcPct val="100000"/>
              </a:lnSpc>
              <a:spcBef>
                <a:spcPts val="2130"/>
              </a:spcBef>
            </a:pPr>
            <a:r>
              <a:rPr sz="1600" spc="-20" dirty="0">
                <a:latin typeface="Calibri"/>
                <a:cs typeface="Calibri"/>
              </a:rPr>
              <a:t>L’introduzione </a:t>
            </a:r>
            <a:r>
              <a:rPr sz="1600" spc="-5" dirty="0">
                <a:latin typeface="Calibri"/>
                <a:cs typeface="Calibri"/>
              </a:rPr>
              <a:t>delle </a:t>
            </a:r>
            <a:r>
              <a:rPr sz="1600" spc="-10" dirty="0">
                <a:latin typeface="Calibri"/>
                <a:cs typeface="Calibri"/>
              </a:rPr>
              <a:t>vaccinazioni </a:t>
            </a:r>
            <a:r>
              <a:rPr sz="1600" dirty="0">
                <a:latin typeface="Calibri"/>
                <a:cs typeface="Calibri"/>
              </a:rPr>
              <a:t>è </a:t>
            </a:r>
            <a:r>
              <a:rPr sz="1600" spc="-15" dirty="0">
                <a:latin typeface="Calibri"/>
                <a:cs typeface="Calibri"/>
              </a:rPr>
              <a:t>stato </a:t>
            </a:r>
            <a:r>
              <a:rPr sz="1600" spc="-10" dirty="0">
                <a:latin typeface="Calibri"/>
                <a:cs typeface="Calibri"/>
              </a:rPr>
              <a:t>l’intervento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sz="1600" spc="-10" dirty="0">
                <a:latin typeface="Calibri"/>
                <a:cs typeface="Calibri"/>
              </a:rPr>
              <a:t>sanità </a:t>
            </a:r>
            <a:r>
              <a:rPr sz="1600" spc="-5" dirty="0">
                <a:latin typeface="Calibri"/>
                <a:cs typeface="Calibri"/>
              </a:rPr>
              <a:t>pubblica più  </a:t>
            </a:r>
            <a:r>
              <a:rPr sz="1600" spc="-10" dirty="0">
                <a:latin typeface="Calibri"/>
                <a:cs typeface="Calibri"/>
              </a:rPr>
              <a:t>importante </a:t>
            </a:r>
            <a:r>
              <a:rPr sz="1600" spc="-5" dirty="0">
                <a:latin typeface="Calibri"/>
                <a:cs typeface="Calibri"/>
              </a:rPr>
              <a:t>per </a:t>
            </a:r>
            <a:r>
              <a:rPr sz="1600" spc="-15" dirty="0">
                <a:latin typeface="Calibri"/>
                <a:cs typeface="Calibri"/>
              </a:rPr>
              <a:t>l’umanità. </a:t>
            </a:r>
            <a:r>
              <a:rPr sz="1600" spc="-5" dirty="0">
                <a:latin typeface="Calibri"/>
                <a:cs typeface="Calibri"/>
              </a:rPr>
              <a:t>Essa ha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determinato: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430655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un </a:t>
            </a:r>
            <a:r>
              <a:rPr sz="1600" spc="-10" dirty="0">
                <a:latin typeface="Calibri"/>
                <a:cs typeface="Calibri"/>
              </a:rPr>
              <a:t>abbattimento </a:t>
            </a:r>
            <a:r>
              <a:rPr sz="1600" spc="-5" dirty="0">
                <a:latin typeface="Calibri"/>
                <a:cs typeface="Calibri"/>
              </a:rPr>
              <a:t>dei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tassi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morbosità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e di</a:t>
            </a:r>
            <a:r>
              <a:rPr b="1" spc="75" dirty="0">
                <a:solidFill>
                  <a:srgbClr val="5D8D95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mortalità</a:t>
            </a:r>
            <a:endParaRPr dirty="0">
              <a:latin typeface="Calibri"/>
              <a:cs typeface="Calibri"/>
            </a:endParaRPr>
          </a:p>
          <a:p>
            <a:pPr marL="1430655">
              <a:lnSpc>
                <a:spcPct val="100000"/>
              </a:lnSpc>
              <a:spcBef>
                <a:spcPts val="305"/>
              </a:spcBef>
            </a:pPr>
            <a:r>
              <a:rPr sz="1600" spc="-5" dirty="0">
                <a:latin typeface="Calibri"/>
                <a:cs typeface="Calibri"/>
              </a:rPr>
              <a:t>dovuti alle </a:t>
            </a:r>
            <a:r>
              <a:rPr sz="1600" spc="-10" dirty="0">
                <a:latin typeface="Calibri"/>
                <a:cs typeface="Calibri"/>
              </a:rPr>
              <a:t>patologie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prevenibili</a:t>
            </a:r>
            <a:endParaRPr sz="1600" dirty="0">
              <a:latin typeface="Calibri"/>
              <a:cs typeface="Calibri"/>
            </a:endParaRPr>
          </a:p>
          <a:p>
            <a:pPr marL="1412240" marR="213360">
              <a:lnSpc>
                <a:spcPct val="100000"/>
              </a:lnSpc>
              <a:spcBef>
                <a:spcPts val="910"/>
              </a:spcBef>
            </a:pPr>
            <a:r>
              <a:rPr sz="1600" spc="-5" dirty="0">
                <a:latin typeface="Calibri"/>
                <a:cs typeface="Calibri"/>
              </a:rPr>
              <a:t>una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riduzione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del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tasso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ospedalizzazione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5" dirty="0">
                <a:latin typeface="Calibri"/>
                <a:cs typeface="Calibri"/>
              </a:rPr>
              <a:t>degli  eventuali esiti </a:t>
            </a:r>
            <a:r>
              <a:rPr sz="1600" spc="-10" dirty="0">
                <a:latin typeface="Calibri"/>
                <a:cs typeface="Calibri"/>
              </a:rPr>
              <a:t>invalidanti </a:t>
            </a:r>
            <a:r>
              <a:rPr sz="1600" spc="-5" dirty="0">
                <a:latin typeface="Calibri"/>
                <a:cs typeface="Calibri"/>
              </a:rPr>
              <a:t>dovuti alle </a:t>
            </a:r>
            <a:r>
              <a:rPr sz="1600" spc="-10" dirty="0">
                <a:latin typeface="Calibri"/>
                <a:cs typeface="Calibri"/>
              </a:rPr>
              <a:t>patologie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prevenibili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1600" y="4077072"/>
            <a:ext cx="135191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10" dirty="0">
                <a:solidFill>
                  <a:srgbClr val="5D8D95"/>
                </a:solidFill>
                <a:latin typeface="Calibri"/>
                <a:cs typeface="Calibri"/>
              </a:rPr>
              <a:t>95%</a:t>
            </a:r>
            <a:endParaRPr sz="5400" dirty="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1560" y="5013176"/>
            <a:ext cx="1656207" cy="55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43808" y="3861048"/>
            <a:ext cx="6019800" cy="2304415"/>
          </a:xfrm>
          <a:custGeom>
            <a:avLst/>
            <a:gdLst/>
            <a:ahLst/>
            <a:cxnLst/>
            <a:rect l="l" t="t" r="r" b="b"/>
            <a:pathLst>
              <a:path w="6019800" h="2304415">
                <a:moveTo>
                  <a:pt x="0" y="2304249"/>
                </a:moveTo>
                <a:lnTo>
                  <a:pt x="0" y="1778"/>
                </a:lnTo>
                <a:lnTo>
                  <a:pt x="6019291" y="1778"/>
                </a:lnTo>
                <a:lnTo>
                  <a:pt x="6019291" y="0"/>
                </a:lnTo>
                <a:lnTo>
                  <a:pt x="0" y="0"/>
                </a:lnTo>
                <a:lnTo>
                  <a:pt x="0" y="2304249"/>
                </a:lnTo>
                <a:close/>
              </a:path>
            </a:pathLst>
          </a:custGeom>
          <a:ln w="9525">
            <a:solidFill>
              <a:srgbClr val="97B8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5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6" name="Picture 3" descr="C:\Users\spizconc\Desktop\untitled.png"/>
          <p:cNvPicPr>
            <a:picLocks noChangeAspect="1" noChangeArrowheads="1"/>
          </p:cNvPicPr>
          <p:nvPr/>
        </p:nvPicPr>
        <p:blipFill>
          <a:blip r:embed="rId5" cstate="print"/>
          <a:srcRect r="65366"/>
          <a:stretch>
            <a:fillRect/>
          </a:stretch>
        </p:blipFill>
        <p:spPr bwMode="auto">
          <a:xfrm>
            <a:off x="5292080" y="116632"/>
            <a:ext cx="1407046" cy="710124"/>
          </a:xfrm>
          <a:prstGeom prst="rect">
            <a:avLst/>
          </a:prstGeom>
          <a:noFill/>
        </p:spPr>
      </p:pic>
      <p:pic>
        <p:nvPicPr>
          <p:cNvPr id="17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6" cstate="print"/>
          <a:srcRect l="17241" r="17241" b="8606"/>
          <a:stretch>
            <a:fillRect/>
          </a:stretch>
        </p:blipFill>
        <p:spPr bwMode="auto">
          <a:xfrm>
            <a:off x="6732240" y="116632"/>
            <a:ext cx="1368152" cy="764704"/>
          </a:xfrm>
          <a:prstGeom prst="rect">
            <a:avLst/>
          </a:prstGeom>
          <a:noFill/>
        </p:spPr>
      </p:pic>
      <p:sp>
        <p:nvSpPr>
          <p:cNvPr id="18" name="Rettangolo 17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dalla Salute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Immagine correlat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86625" y="1196752"/>
            <a:ext cx="1857375" cy="245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3648" y="1052736"/>
            <a:ext cx="526598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Le </a:t>
            </a:r>
            <a:r>
              <a:rPr sz="2800" spc="-10" dirty="0"/>
              <a:t>attuali </a:t>
            </a:r>
            <a:r>
              <a:rPr sz="2800" spc="-5" dirty="0"/>
              <a:t>coperture</a:t>
            </a:r>
            <a:r>
              <a:rPr sz="2800" spc="-55" dirty="0"/>
              <a:t> </a:t>
            </a:r>
            <a:r>
              <a:rPr sz="2800" spc="-10" dirty="0"/>
              <a:t>vaccinali</a:t>
            </a:r>
          </a:p>
        </p:txBody>
      </p:sp>
      <p:sp>
        <p:nvSpPr>
          <p:cNvPr id="8" name="object 8"/>
          <p:cNvSpPr/>
          <p:nvPr/>
        </p:nvSpPr>
        <p:spPr>
          <a:xfrm>
            <a:off x="5364088" y="4077072"/>
            <a:ext cx="3564254" cy="1656714"/>
          </a:xfrm>
          <a:custGeom>
            <a:avLst/>
            <a:gdLst/>
            <a:ahLst/>
            <a:cxnLst/>
            <a:rect l="l" t="t" r="r" b="b"/>
            <a:pathLst>
              <a:path w="3564254" h="1656714">
                <a:moveTo>
                  <a:pt x="0" y="1656206"/>
                </a:moveTo>
                <a:lnTo>
                  <a:pt x="3563937" y="1656206"/>
                </a:lnTo>
                <a:lnTo>
                  <a:pt x="3563937" y="0"/>
                </a:lnTo>
                <a:lnTo>
                  <a:pt x="0" y="0"/>
                </a:lnTo>
                <a:lnTo>
                  <a:pt x="0" y="1656206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08104" y="4077072"/>
            <a:ext cx="52069" cy="1656714"/>
          </a:xfrm>
          <a:custGeom>
            <a:avLst/>
            <a:gdLst/>
            <a:ahLst/>
            <a:cxnLst/>
            <a:rect l="l" t="t" r="r" b="b"/>
            <a:pathLst>
              <a:path w="52070" h="1656714">
                <a:moveTo>
                  <a:pt x="0" y="1656206"/>
                </a:moveTo>
                <a:lnTo>
                  <a:pt x="51879" y="1656206"/>
                </a:lnTo>
                <a:lnTo>
                  <a:pt x="51879" y="0"/>
                </a:lnTo>
                <a:lnTo>
                  <a:pt x="0" y="0"/>
                </a:lnTo>
                <a:lnTo>
                  <a:pt x="0" y="1656206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8064" y="4077072"/>
            <a:ext cx="288290" cy="1656714"/>
          </a:xfrm>
          <a:custGeom>
            <a:avLst/>
            <a:gdLst/>
            <a:ahLst/>
            <a:cxnLst/>
            <a:rect l="l" t="t" r="r" b="b"/>
            <a:pathLst>
              <a:path w="288289" h="1656714">
                <a:moveTo>
                  <a:pt x="0" y="1656206"/>
                </a:moveTo>
                <a:lnTo>
                  <a:pt x="288036" y="1656206"/>
                </a:lnTo>
                <a:lnTo>
                  <a:pt x="288036" y="0"/>
                </a:lnTo>
                <a:lnTo>
                  <a:pt x="0" y="0"/>
                </a:lnTo>
                <a:lnTo>
                  <a:pt x="0" y="1656206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24128" y="4077072"/>
            <a:ext cx="30886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1790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Dall’inizio del </a:t>
            </a:r>
            <a:r>
              <a:rPr sz="1800" dirty="0">
                <a:latin typeface="Calibri"/>
                <a:cs typeface="Calibri"/>
              </a:rPr>
              <a:t>2017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sono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stati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segnalati </a:t>
            </a:r>
            <a:r>
              <a:rPr sz="1800" b="1" dirty="0">
                <a:latin typeface="Calibri"/>
                <a:cs typeface="Calibri"/>
              </a:rPr>
              <a:t>3.670 </a:t>
            </a:r>
            <a:r>
              <a:rPr sz="1800" b="1" spc="-5" dirty="0">
                <a:latin typeface="Calibri"/>
                <a:cs typeface="Calibri"/>
              </a:rPr>
              <a:t>casi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morbillo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  3 </a:t>
            </a:r>
            <a:r>
              <a:rPr sz="1800" b="1" spc="-5" dirty="0">
                <a:latin typeface="Calibri"/>
                <a:cs typeface="Calibri"/>
              </a:rPr>
              <a:t>decessi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spc="-10" dirty="0">
                <a:latin typeface="Calibri"/>
                <a:cs typeface="Calibri"/>
              </a:rPr>
              <a:t>con </a:t>
            </a:r>
            <a:r>
              <a:rPr sz="1800" spc="-5" dirty="0">
                <a:latin typeface="Calibri"/>
                <a:cs typeface="Calibri"/>
              </a:rPr>
              <a:t>un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incremento</a:t>
            </a:r>
            <a:r>
              <a:rPr sz="1800" spc="-5" dirty="0">
                <a:latin typeface="Calibri"/>
                <a:cs typeface="Calibri"/>
              </a:rPr>
              <a:t> di  </a:t>
            </a:r>
            <a:r>
              <a:rPr sz="1800" spc="-10" dirty="0">
                <a:latin typeface="Calibri"/>
                <a:cs typeface="Calibri"/>
              </a:rPr>
              <a:t>oltre </a:t>
            </a:r>
            <a:r>
              <a:rPr sz="1800" spc="-5" dirty="0">
                <a:latin typeface="Calibri"/>
                <a:cs typeface="Calibri"/>
              </a:rPr>
              <a:t>il 500% </a:t>
            </a:r>
            <a:r>
              <a:rPr sz="1800" spc="-10" dirty="0">
                <a:latin typeface="Calibri"/>
                <a:cs typeface="Calibri"/>
              </a:rPr>
              <a:t>rispetto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allo</a:t>
            </a:r>
            <a:r>
              <a:rPr sz="1800" spc="-10" dirty="0">
                <a:latin typeface="Calibri"/>
                <a:cs typeface="Calibri"/>
              </a:rPr>
              <a:t> stesso </a:t>
            </a:r>
            <a:r>
              <a:rPr sz="1800" spc="-5" dirty="0">
                <a:latin typeface="Calibri"/>
                <a:cs typeface="Calibri"/>
              </a:rPr>
              <a:t> periodo dello </a:t>
            </a:r>
            <a:r>
              <a:rPr sz="1800" spc="-15" dirty="0">
                <a:latin typeface="Calibri"/>
                <a:cs typeface="Calibri"/>
              </a:rPr>
              <a:t>scorso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anno,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nonostante </a:t>
            </a:r>
            <a:r>
              <a:rPr sz="1800" spc="-5" dirty="0">
                <a:latin typeface="Calibri"/>
                <a:cs typeface="Calibri"/>
              </a:rPr>
              <a:t>la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sotto-notifica.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61942" y="4530978"/>
            <a:ext cx="1264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87,2%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rosolia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0976" y="4665726"/>
            <a:ext cx="1388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parotite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87,2%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844" y="5553252"/>
            <a:ext cx="1410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46,1%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varicella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46985" y="5344159"/>
            <a:ext cx="2165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meningococco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80,7%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77188" y="1916810"/>
            <a:ext cx="5546725" cy="3626485"/>
          </a:xfrm>
          <a:custGeom>
            <a:avLst/>
            <a:gdLst/>
            <a:ahLst/>
            <a:cxnLst/>
            <a:rect l="l" t="t" r="r" b="b"/>
            <a:pathLst>
              <a:path w="5546725" h="3626485">
                <a:moveTo>
                  <a:pt x="5546344" y="0"/>
                </a:moveTo>
                <a:lnTo>
                  <a:pt x="5493016" y="445"/>
                </a:lnTo>
                <a:lnTo>
                  <a:pt x="5439706" y="1772"/>
                </a:lnTo>
                <a:lnTo>
                  <a:pt x="5386432" y="3971"/>
                </a:lnTo>
                <a:lnTo>
                  <a:pt x="5333210" y="7029"/>
                </a:lnTo>
                <a:lnTo>
                  <a:pt x="5280058" y="10936"/>
                </a:lnTo>
                <a:lnTo>
                  <a:pt x="5226993" y="15679"/>
                </a:lnTo>
                <a:lnTo>
                  <a:pt x="5174034" y="21248"/>
                </a:lnTo>
                <a:lnTo>
                  <a:pt x="5121198" y="27630"/>
                </a:lnTo>
                <a:lnTo>
                  <a:pt x="5068501" y="34814"/>
                </a:lnTo>
                <a:lnTo>
                  <a:pt x="5015963" y="42790"/>
                </a:lnTo>
                <a:lnTo>
                  <a:pt x="4963600" y="51545"/>
                </a:lnTo>
                <a:lnTo>
                  <a:pt x="4911430" y="61067"/>
                </a:lnTo>
                <a:lnTo>
                  <a:pt x="4859470" y="71346"/>
                </a:lnTo>
                <a:lnTo>
                  <a:pt x="4807738" y="82371"/>
                </a:lnTo>
                <a:lnTo>
                  <a:pt x="4756251" y="94128"/>
                </a:lnTo>
                <a:lnTo>
                  <a:pt x="4705028" y="106608"/>
                </a:lnTo>
                <a:lnTo>
                  <a:pt x="4654085" y="119799"/>
                </a:lnTo>
                <a:lnTo>
                  <a:pt x="4603440" y="133688"/>
                </a:lnTo>
                <a:lnTo>
                  <a:pt x="4553110" y="148266"/>
                </a:lnTo>
                <a:lnTo>
                  <a:pt x="4503114" y="163519"/>
                </a:lnTo>
                <a:lnTo>
                  <a:pt x="4453468" y="179438"/>
                </a:lnTo>
                <a:lnTo>
                  <a:pt x="4404191" y="196009"/>
                </a:lnTo>
                <a:lnTo>
                  <a:pt x="4355299" y="213223"/>
                </a:lnTo>
                <a:lnTo>
                  <a:pt x="4306810" y="231067"/>
                </a:lnTo>
                <a:lnTo>
                  <a:pt x="4258742" y="249529"/>
                </a:lnTo>
                <a:lnTo>
                  <a:pt x="4211113" y="268600"/>
                </a:lnTo>
                <a:lnTo>
                  <a:pt x="4163939" y="288266"/>
                </a:lnTo>
                <a:lnTo>
                  <a:pt x="4117238" y="308517"/>
                </a:lnTo>
                <a:lnTo>
                  <a:pt x="4071029" y="329341"/>
                </a:lnTo>
                <a:lnTo>
                  <a:pt x="4025327" y="350726"/>
                </a:lnTo>
                <a:lnTo>
                  <a:pt x="3980152" y="372662"/>
                </a:lnTo>
                <a:lnTo>
                  <a:pt x="3935520" y="395137"/>
                </a:lnTo>
                <a:lnTo>
                  <a:pt x="3891450" y="418138"/>
                </a:lnTo>
                <a:lnTo>
                  <a:pt x="3847957" y="441656"/>
                </a:lnTo>
                <a:lnTo>
                  <a:pt x="3805061" y="465677"/>
                </a:lnTo>
                <a:lnTo>
                  <a:pt x="3762779" y="490192"/>
                </a:lnTo>
                <a:lnTo>
                  <a:pt x="3721127" y="515188"/>
                </a:lnTo>
                <a:lnTo>
                  <a:pt x="3680124" y="540654"/>
                </a:lnTo>
                <a:lnTo>
                  <a:pt x="3639788" y="566578"/>
                </a:lnTo>
                <a:lnTo>
                  <a:pt x="3600135" y="592950"/>
                </a:lnTo>
                <a:lnTo>
                  <a:pt x="3561183" y="619757"/>
                </a:lnTo>
                <a:lnTo>
                  <a:pt x="3522950" y="646988"/>
                </a:lnTo>
                <a:lnTo>
                  <a:pt x="3485454" y="674631"/>
                </a:lnTo>
                <a:lnTo>
                  <a:pt x="3448711" y="702676"/>
                </a:lnTo>
                <a:lnTo>
                  <a:pt x="3412740" y="731110"/>
                </a:lnTo>
                <a:lnTo>
                  <a:pt x="3377557" y="759923"/>
                </a:lnTo>
                <a:lnTo>
                  <a:pt x="3343181" y="789103"/>
                </a:lnTo>
                <a:lnTo>
                  <a:pt x="3309629" y="818637"/>
                </a:lnTo>
                <a:lnTo>
                  <a:pt x="3276919" y="848516"/>
                </a:lnTo>
                <a:lnTo>
                  <a:pt x="3245067" y="878727"/>
                </a:lnTo>
                <a:lnTo>
                  <a:pt x="3214093" y="909259"/>
                </a:lnTo>
                <a:lnTo>
                  <a:pt x="3184012" y="940101"/>
                </a:lnTo>
                <a:lnTo>
                  <a:pt x="3154843" y="971240"/>
                </a:lnTo>
                <a:lnTo>
                  <a:pt x="3126603" y="1002666"/>
                </a:lnTo>
                <a:lnTo>
                  <a:pt x="3099309" y="1034367"/>
                </a:lnTo>
                <a:lnTo>
                  <a:pt x="3072980" y="1066332"/>
                </a:lnTo>
                <a:lnTo>
                  <a:pt x="3047633" y="1098549"/>
                </a:lnTo>
                <a:lnTo>
                  <a:pt x="3023285" y="1131006"/>
                </a:lnTo>
                <a:lnTo>
                  <a:pt x="2999954" y="1163693"/>
                </a:lnTo>
                <a:lnTo>
                  <a:pt x="2977657" y="1196597"/>
                </a:lnTo>
                <a:lnTo>
                  <a:pt x="2956412" y="1229708"/>
                </a:lnTo>
                <a:lnTo>
                  <a:pt x="2936236" y="1263014"/>
                </a:lnTo>
                <a:lnTo>
                  <a:pt x="2917147" y="1296503"/>
                </a:lnTo>
                <a:lnTo>
                  <a:pt x="2899163" y="1330164"/>
                </a:lnTo>
                <a:lnTo>
                  <a:pt x="2866578" y="1397956"/>
                </a:lnTo>
                <a:lnTo>
                  <a:pt x="2838622" y="1466298"/>
                </a:lnTo>
                <a:lnTo>
                  <a:pt x="2815434" y="1535098"/>
                </a:lnTo>
                <a:lnTo>
                  <a:pt x="2797154" y="1604266"/>
                </a:lnTo>
                <a:lnTo>
                  <a:pt x="2783924" y="1673708"/>
                </a:lnTo>
                <a:lnTo>
                  <a:pt x="2775883" y="1743334"/>
                </a:lnTo>
                <a:lnTo>
                  <a:pt x="2773172" y="1813052"/>
                </a:lnTo>
                <a:lnTo>
                  <a:pt x="2772491" y="1847911"/>
                </a:lnTo>
                <a:lnTo>
                  <a:pt x="2767097" y="1917585"/>
                </a:lnTo>
                <a:lnTo>
                  <a:pt x="2756444" y="1987122"/>
                </a:lnTo>
                <a:lnTo>
                  <a:pt x="2740671" y="2056430"/>
                </a:lnTo>
                <a:lnTo>
                  <a:pt x="2719920" y="2125417"/>
                </a:lnTo>
                <a:lnTo>
                  <a:pt x="2694330" y="2193993"/>
                </a:lnTo>
                <a:lnTo>
                  <a:pt x="2664042" y="2262064"/>
                </a:lnTo>
                <a:lnTo>
                  <a:pt x="2629196" y="2329540"/>
                </a:lnTo>
                <a:lnTo>
                  <a:pt x="2610107" y="2363026"/>
                </a:lnTo>
                <a:lnTo>
                  <a:pt x="2589931" y="2396329"/>
                </a:lnTo>
                <a:lnTo>
                  <a:pt x="2568686" y="2429436"/>
                </a:lnTo>
                <a:lnTo>
                  <a:pt x="2546389" y="2462338"/>
                </a:lnTo>
                <a:lnTo>
                  <a:pt x="2523058" y="2495022"/>
                </a:lnTo>
                <a:lnTo>
                  <a:pt x="2498710" y="2527477"/>
                </a:lnTo>
                <a:lnTo>
                  <a:pt x="2473363" y="2559691"/>
                </a:lnTo>
                <a:lnTo>
                  <a:pt x="2447034" y="2591654"/>
                </a:lnTo>
                <a:lnTo>
                  <a:pt x="2419740" y="2623352"/>
                </a:lnTo>
                <a:lnTo>
                  <a:pt x="2391500" y="2654776"/>
                </a:lnTo>
                <a:lnTo>
                  <a:pt x="2362331" y="2685913"/>
                </a:lnTo>
                <a:lnTo>
                  <a:pt x="2332250" y="2716752"/>
                </a:lnTo>
                <a:lnTo>
                  <a:pt x="2301276" y="2747282"/>
                </a:lnTo>
                <a:lnTo>
                  <a:pt x="2269424" y="2777491"/>
                </a:lnTo>
                <a:lnTo>
                  <a:pt x="2236714" y="2807368"/>
                </a:lnTo>
                <a:lnTo>
                  <a:pt x="2203162" y="2836901"/>
                </a:lnTo>
                <a:lnTo>
                  <a:pt x="2168786" y="2866079"/>
                </a:lnTo>
                <a:lnTo>
                  <a:pt x="2133603" y="2894890"/>
                </a:lnTo>
                <a:lnTo>
                  <a:pt x="2097632" y="2923323"/>
                </a:lnTo>
                <a:lnTo>
                  <a:pt x="2060889" y="2951366"/>
                </a:lnTo>
                <a:lnTo>
                  <a:pt x="2023393" y="2979008"/>
                </a:lnTo>
                <a:lnTo>
                  <a:pt x="1985160" y="3006238"/>
                </a:lnTo>
                <a:lnTo>
                  <a:pt x="1946208" y="3033043"/>
                </a:lnTo>
                <a:lnTo>
                  <a:pt x="1906555" y="3059414"/>
                </a:lnTo>
                <a:lnTo>
                  <a:pt x="1866219" y="3085337"/>
                </a:lnTo>
                <a:lnTo>
                  <a:pt x="1825216" y="3110802"/>
                </a:lnTo>
                <a:lnTo>
                  <a:pt x="1783564" y="3135797"/>
                </a:lnTo>
                <a:lnTo>
                  <a:pt x="1741282" y="3160310"/>
                </a:lnTo>
                <a:lnTo>
                  <a:pt x="1698386" y="3184331"/>
                </a:lnTo>
                <a:lnTo>
                  <a:pt x="1654893" y="3207847"/>
                </a:lnTo>
                <a:lnTo>
                  <a:pt x="1610823" y="3230848"/>
                </a:lnTo>
                <a:lnTo>
                  <a:pt x="1566191" y="3253322"/>
                </a:lnTo>
                <a:lnTo>
                  <a:pt x="1521016" y="3275257"/>
                </a:lnTo>
                <a:lnTo>
                  <a:pt x="1475314" y="3296642"/>
                </a:lnTo>
                <a:lnTo>
                  <a:pt x="1429105" y="3317465"/>
                </a:lnTo>
                <a:lnTo>
                  <a:pt x="1382404" y="3337715"/>
                </a:lnTo>
                <a:lnTo>
                  <a:pt x="1335230" y="3357381"/>
                </a:lnTo>
                <a:lnTo>
                  <a:pt x="1287601" y="3376451"/>
                </a:lnTo>
                <a:lnTo>
                  <a:pt x="1239533" y="3394913"/>
                </a:lnTo>
                <a:lnTo>
                  <a:pt x="1191044" y="3412756"/>
                </a:lnTo>
                <a:lnTo>
                  <a:pt x="1142152" y="3429970"/>
                </a:lnTo>
                <a:lnTo>
                  <a:pt x="1092875" y="3446541"/>
                </a:lnTo>
                <a:lnTo>
                  <a:pt x="1043229" y="3462459"/>
                </a:lnTo>
                <a:lnTo>
                  <a:pt x="993233" y="3477712"/>
                </a:lnTo>
                <a:lnTo>
                  <a:pt x="942903" y="3492289"/>
                </a:lnTo>
                <a:lnTo>
                  <a:pt x="892258" y="3506179"/>
                </a:lnTo>
                <a:lnTo>
                  <a:pt x="841315" y="3519369"/>
                </a:lnTo>
                <a:lnTo>
                  <a:pt x="790092" y="3531848"/>
                </a:lnTo>
                <a:lnTo>
                  <a:pt x="738605" y="3543606"/>
                </a:lnTo>
                <a:lnTo>
                  <a:pt x="686873" y="3554630"/>
                </a:lnTo>
                <a:lnTo>
                  <a:pt x="634913" y="3564909"/>
                </a:lnTo>
                <a:lnTo>
                  <a:pt x="582743" y="3574432"/>
                </a:lnTo>
                <a:lnTo>
                  <a:pt x="530380" y="3583187"/>
                </a:lnTo>
                <a:lnTo>
                  <a:pt x="477842" y="3591162"/>
                </a:lnTo>
                <a:lnTo>
                  <a:pt x="425145" y="3598346"/>
                </a:lnTo>
                <a:lnTo>
                  <a:pt x="372309" y="3604729"/>
                </a:lnTo>
                <a:lnTo>
                  <a:pt x="319350" y="3610297"/>
                </a:lnTo>
                <a:lnTo>
                  <a:pt x="266285" y="3615040"/>
                </a:lnTo>
                <a:lnTo>
                  <a:pt x="213133" y="3618947"/>
                </a:lnTo>
                <a:lnTo>
                  <a:pt x="159911" y="3622005"/>
                </a:lnTo>
                <a:lnTo>
                  <a:pt x="106637" y="3624204"/>
                </a:lnTo>
                <a:lnTo>
                  <a:pt x="53327" y="3625531"/>
                </a:lnTo>
                <a:lnTo>
                  <a:pt x="0" y="3625977"/>
                </a:lnTo>
              </a:path>
            </a:pathLst>
          </a:custGeom>
          <a:ln w="25400">
            <a:solidFill>
              <a:srgbClr val="C3D59B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21476" y="1904110"/>
            <a:ext cx="96774" cy="85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73395" y="2131822"/>
            <a:ext cx="96774" cy="85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19979" y="2470785"/>
            <a:ext cx="96774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15916" y="2956814"/>
            <a:ext cx="96774" cy="85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06930" y="5474842"/>
            <a:ext cx="96774" cy="85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71039" y="5300217"/>
            <a:ext cx="96774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90746" y="4568444"/>
            <a:ext cx="96647" cy="857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83863" y="4076065"/>
            <a:ext cx="96774" cy="857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03115" y="3510407"/>
            <a:ext cx="96774" cy="857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732240" y="5805264"/>
            <a:ext cx="2038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*dati coorte </a:t>
            </a:r>
            <a:r>
              <a:rPr sz="1200" dirty="0">
                <a:latin typeface="Calibri"/>
                <a:cs typeface="Calibri"/>
              </a:rPr>
              <a:t>2014 al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31/12/2016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95536" y="1412776"/>
            <a:ext cx="7711440" cy="3215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90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copertura </a:t>
            </a:r>
            <a:r>
              <a:rPr sz="1600" spc="-5" dirty="0">
                <a:latin typeface="Calibri"/>
                <a:cs typeface="Calibri"/>
              </a:rPr>
              <a:t>media nazionale delle </a:t>
            </a:r>
            <a:r>
              <a:rPr sz="1600" spc="-10" dirty="0">
                <a:latin typeface="Calibri"/>
                <a:cs typeface="Calibri"/>
              </a:rPr>
              <a:t>vaccinazioni </a:t>
            </a:r>
            <a:r>
              <a:rPr sz="1600" dirty="0">
                <a:latin typeface="Calibri"/>
                <a:cs typeface="Calibri"/>
              </a:rPr>
              <a:t>è oggi* </a:t>
            </a:r>
            <a:r>
              <a:rPr sz="1600" spc="-10" dirty="0">
                <a:latin typeface="Calibri"/>
                <a:cs typeface="Calibri"/>
              </a:rPr>
              <a:t>pericolosamente </a:t>
            </a:r>
            <a:r>
              <a:rPr sz="2000" b="1" spc="-20" dirty="0">
                <a:solidFill>
                  <a:srgbClr val="5D8D95"/>
                </a:solidFill>
                <a:latin typeface="Calibri"/>
                <a:cs typeface="Calibri"/>
              </a:rPr>
              <a:t>sotto </a:t>
            </a:r>
            <a:r>
              <a:rPr sz="2000" b="1" spc="-5" dirty="0">
                <a:solidFill>
                  <a:srgbClr val="5D8D95"/>
                </a:solidFill>
                <a:latin typeface="Calibri"/>
                <a:cs typeface="Calibri"/>
              </a:rPr>
              <a:t>le  soglie </a:t>
            </a:r>
            <a:r>
              <a:rPr sz="2000" b="1" spc="-15" dirty="0">
                <a:solidFill>
                  <a:srgbClr val="5D8D95"/>
                </a:solidFill>
                <a:latin typeface="Calibri"/>
                <a:cs typeface="Calibri"/>
              </a:rPr>
              <a:t>raccomandate</a:t>
            </a:r>
            <a:r>
              <a:rPr sz="2000" b="1" spc="50" dirty="0">
                <a:solidFill>
                  <a:srgbClr val="5D8D95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5D8D95"/>
                </a:solidFill>
                <a:latin typeface="Calibri"/>
                <a:cs typeface="Calibri"/>
              </a:rPr>
              <a:t>dall’OMS.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800" spc="-15" dirty="0">
                <a:latin typeface="Calibri"/>
                <a:cs typeface="Calibri"/>
              </a:rPr>
              <a:t>Per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-5" dirty="0" err="1" smtClean="0">
                <a:latin typeface="Calibri"/>
                <a:cs typeface="Calibri"/>
              </a:rPr>
              <a:t>esempio</a:t>
            </a:r>
            <a:r>
              <a:rPr sz="1800" spc="-5" dirty="0" smtClean="0">
                <a:latin typeface="Calibri"/>
                <a:cs typeface="Calibri"/>
              </a:rPr>
              <a:t>:</a:t>
            </a:r>
            <a:endParaRPr sz="1800" dirty="0" smtClean="0">
              <a:latin typeface="Calibri"/>
              <a:cs typeface="Calibri"/>
            </a:endParaRPr>
          </a:p>
          <a:p>
            <a:pPr marL="2871470" algn="ctr">
              <a:lnSpc>
                <a:spcPct val="100000"/>
              </a:lnSpc>
              <a:spcBef>
                <a:spcPts val="520"/>
              </a:spcBef>
              <a:tabLst>
                <a:tab pos="5488940" algn="l"/>
              </a:tabLst>
            </a:pPr>
            <a:r>
              <a:rPr sz="2700" spc="-7" baseline="1543" dirty="0" err="1" smtClean="0">
                <a:latin typeface="Calibri"/>
                <a:cs typeface="Calibri"/>
              </a:rPr>
              <a:t>pertosse</a:t>
            </a:r>
            <a:r>
              <a:rPr sz="2700" spc="0" baseline="1543" dirty="0" smtClean="0">
                <a:latin typeface="Calibri"/>
                <a:cs typeface="Calibri"/>
              </a:rPr>
              <a:t> </a:t>
            </a:r>
            <a:r>
              <a:rPr sz="2700" spc="-7" baseline="1543" dirty="0" smtClean="0">
                <a:latin typeface="Calibri"/>
                <a:cs typeface="Calibri"/>
              </a:rPr>
              <a:t>93,6%</a:t>
            </a:r>
            <a:r>
              <a:rPr lang="it-IT" sz="2700" spc="-7" baseline="1543" dirty="0" smtClean="0">
                <a:latin typeface="Calibri"/>
                <a:cs typeface="Calibri"/>
              </a:rPr>
              <a:t> </a:t>
            </a:r>
            <a:r>
              <a:rPr sz="2700" spc="-7" baseline="1543" dirty="0" smtClean="0">
                <a:latin typeface="Calibri"/>
                <a:cs typeface="Calibri"/>
              </a:rPr>
              <a:t>	</a:t>
            </a:r>
            <a:r>
              <a:rPr sz="1800" spc="-5" dirty="0" smtClean="0">
                <a:latin typeface="Calibri"/>
                <a:cs typeface="Calibri"/>
              </a:rPr>
              <a:t>93,7% </a:t>
            </a:r>
            <a:r>
              <a:rPr sz="1800" spc="-15" dirty="0" err="1" smtClean="0">
                <a:latin typeface="Calibri"/>
                <a:cs typeface="Calibri"/>
              </a:rPr>
              <a:t>tetano</a:t>
            </a:r>
            <a:endParaRPr sz="1800" dirty="0" smtClean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964180" algn="ctr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93,6%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difterite</a:t>
            </a:r>
            <a:endParaRPr sz="1800" dirty="0">
              <a:latin typeface="Calibri"/>
              <a:cs typeface="Calibri"/>
            </a:endParaRPr>
          </a:p>
          <a:p>
            <a:pPr marL="2049145">
              <a:lnSpc>
                <a:spcPct val="100000"/>
              </a:lnSpc>
              <a:spcBef>
                <a:spcPts val="110"/>
              </a:spcBef>
            </a:pPr>
            <a:r>
              <a:rPr sz="1800" spc="-5" dirty="0">
                <a:latin typeface="Calibri"/>
                <a:cs typeface="Calibri"/>
              </a:rPr>
              <a:t>93,3%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poliomielite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174750" algn="ctr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93% </a:t>
            </a:r>
            <a:r>
              <a:rPr sz="1800" spc="-10" dirty="0">
                <a:latin typeface="Calibri"/>
                <a:cs typeface="Calibri"/>
              </a:rPr>
              <a:t>epatite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95389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morbillo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87,3%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91891" y="4940172"/>
            <a:ext cx="96646" cy="857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Immagine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30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31" name="Picture 3" descr="C:\Users\spizconc\Desktop\untitled.png"/>
          <p:cNvPicPr>
            <a:picLocks noChangeAspect="1" noChangeArrowheads="1"/>
          </p:cNvPicPr>
          <p:nvPr/>
        </p:nvPicPr>
        <p:blipFill>
          <a:blip r:embed="rId12" cstate="print"/>
          <a:srcRect r="65366"/>
          <a:stretch>
            <a:fillRect/>
          </a:stretch>
        </p:blipFill>
        <p:spPr bwMode="auto">
          <a:xfrm>
            <a:off x="5436096" y="116632"/>
            <a:ext cx="1407046" cy="710124"/>
          </a:xfrm>
          <a:prstGeom prst="rect">
            <a:avLst/>
          </a:prstGeom>
          <a:noFill/>
        </p:spPr>
      </p:pic>
      <p:pic>
        <p:nvPicPr>
          <p:cNvPr id="32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13" cstate="print"/>
          <a:srcRect l="17241" r="17241" b="8606"/>
          <a:stretch>
            <a:fillRect/>
          </a:stretch>
        </p:blipFill>
        <p:spPr bwMode="auto">
          <a:xfrm>
            <a:off x="7020272" y="0"/>
            <a:ext cx="1368152" cy="764704"/>
          </a:xfrm>
          <a:prstGeom prst="rect">
            <a:avLst/>
          </a:prstGeom>
          <a:noFill/>
        </p:spPr>
      </p:pic>
      <p:sp>
        <p:nvSpPr>
          <p:cNvPr id="33" name="Rettangolo 32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della Salute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3568" y="1124744"/>
            <a:ext cx="72029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Le cause della riduzione della copertura vaccinale</a:t>
            </a:r>
          </a:p>
        </p:txBody>
      </p:sp>
      <p:sp>
        <p:nvSpPr>
          <p:cNvPr id="6" name="object 6"/>
          <p:cNvSpPr/>
          <p:nvPr/>
        </p:nvSpPr>
        <p:spPr>
          <a:xfrm>
            <a:off x="1763688" y="2132856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5">
                <a:moveTo>
                  <a:pt x="225933" y="0"/>
                </a:moveTo>
                <a:lnTo>
                  <a:pt x="225933" y="67055"/>
                </a:lnTo>
                <a:lnTo>
                  <a:pt x="0" y="67055"/>
                </a:lnTo>
                <a:lnTo>
                  <a:pt x="0" y="201167"/>
                </a:lnTo>
                <a:lnTo>
                  <a:pt x="225933" y="201167"/>
                </a:lnTo>
                <a:lnTo>
                  <a:pt x="225933" y="268224"/>
                </a:lnTo>
                <a:lnTo>
                  <a:pt x="360044" y="134112"/>
                </a:lnTo>
                <a:lnTo>
                  <a:pt x="22593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3688" y="3861048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4">
                <a:moveTo>
                  <a:pt x="225933" y="0"/>
                </a:moveTo>
                <a:lnTo>
                  <a:pt x="225933" y="67055"/>
                </a:lnTo>
                <a:lnTo>
                  <a:pt x="0" y="67055"/>
                </a:lnTo>
                <a:lnTo>
                  <a:pt x="0" y="201167"/>
                </a:lnTo>
                <a:lnTo>
                  <a:pt x="225933" y="201167"/>
                </a:lnTo>
                <a:lnTo>
                  <a:pt x="225933" y="268223"/>
                </a:lnTo>
                <a:lnTo>
                  <a:pt x="360044" y="134112"/>
                </a:lnTo>
                <a:lnTo>
                  <a:pt x="22593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63688" y="4725144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4">
                <a:moveTo>
                  <a:pt x="225933" y="0"/>
                </a:moveTo>
                <a:lnTo>
                  <a:pt x="225933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33" y="201168"/>
                </a:lnTo>
                <a:lnTo>
                  <a:pt x="225933" y="268224"/>
                </a:lnTo>
                <a:lnTo>
                  <a:pt x="360044" y="134112"/>
                </a:lnTo>
                <a:lnTo>
                  <a:pt x="22593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63688" y="5589240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4">
                <a:moveTo>
                  <a:pt x="225933" y="0"/>
                </a:moveTo>
                <a:lnTo>
                  <a:pt x="225933" y="67055"/>
                </a:lnTo>
                <a:lnTo>
                  <a:pt x="0" y="67055"/>
                </a:lnTo>
                <a:lnTo>
                  <a:pt x="0" y="201040"/>
                </a:lnTo>
                <a:lnTo>
                  <a:pt x="225933" y="201040"/>
                </a:lnTo>
                <a:lnTo>
                  <a:pt x="225933" y="268096"/>
                </a:lnTo>
                <a:lnTo>
                  <a:pt x="360044" y="133984"/>
                </a:lnTo>
                <a:lnTo>
                  <a:pt x="22593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95736" y="1916832"/>
            <a:ext cx="5800725" cy="40991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" marR="605155" indent="-1905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scarsa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consapevolezza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degli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effetti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benefici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per la 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salute</a:t>
            </a:r>
            <a:r>
              <a:rPr sz="1600" spc="-5" dirty="0">
                <a:latin typeface="Calibri"/>
                <a:cs typeface="Calibri"/>
              </a:rPr>
              <a:t>, individuale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15" dirty="0">
                <a:latin typeface="Calibri"/>
                <a:cs typeface="Calibri"/>
              </a:rPr>
              <a:t>collettiva, </a:t>
            </a:r>
            <a:r>
              <a:rPr sz="1600" spc="-10" dirty="0">
                <a:latin typeface="Calibri"/>
                <a:cs typeface="Calibri"/>
              </a:rPr>
              <a:t>derivanti </a:t>
            </a:r>
            <a:r>
              <a:rPr sz="1600" spc="-5" dirty="0">
                <a:latin typeface="Calibri"/>
                <a:cs typeface="Calibri"/>
              </a:rPr>
              <a:t>dalla  </a:t>
            </a:r>
            <a:r>
              <a:rPr sz="1600" spc="-10" dirty="0">
                <a:latin typeface="Calibri"/>
                <a:cs typeface="Calibri"/>
              </a:rPr>
              <a:t>somministrazione </a:t>
            </a:r>
            <a:r>
              <a:rPr sz="1600" dirty="0">
                <a:latin typeface="Calibri"/>
                <a:cs typeface="Calibri"/>
              </a:rPr>
              <a:t>dei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vaccini</a:t>
            </a:r>
            <a:endParaRPr sz="1600" dirty="0">
              <a:latin typeface="Calibri"/>
              <a:cs typeface="Calibri"/>
            </a:endParaRPr>
          </a:p>
          <a:p>
            <a:pPr marL="24130" marR="147320" indent="-1905">
              <a:lnSpc>
                <a:spcPct val="100000"/>
              </a:lnSpc>
              <a:spcBef>
                <a:spcPts val="1000"/>
              </a:spcBef>
            </a:pP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ridotta percezione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rischi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legati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alle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malattie  infettive</a:t>
            </a:r>
            <a:r>
              <a:rPr sz="1600" spc="-10" dirty="0">
                <a:latin typeface="Calibri"/>
                <a:cs typeface="Calibri"/>
              </a:rPr>
              <a:t>, proprio grazie </a:t>
            </a:r>
            <a:r>
              <a:rPr sz="1600" spc="-5" dirty="0">
                <a:latin typeface="Calibri"/>
                <a:cs typeface="Calibri"/>
              </a:rPr>
              <a:t>al successo dei </a:t>
            </a:r>
            <a:r>
              <a:rPr sz="1600" spc="-15" dirty="0">
                <a:latin typeface="Calibri"/>
                <a:cs typeface="Calibri"/>
              </a:rPr>
              <a:t>programmi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vaccinali</a:t>
            </a:r>
            <a:endParaRPr sz="1600" dirty="0">
              <a:latin typeface="Calibri"/>
              <a:cs typeface="Calibri"/>
            </a:endParaRPr>
          </a:p>
          <a:p>
            <a:pPr marL="13970" marR="5080" indent="-1905">
              <a:lnSpc>
                <a:spcPct val="100000"/>
              </a:lnSpc>
              <a:spcBef>
                <a:spcPts val="1060"/>
              </a:spcBef>
            </a:pPr>
            <a:r>
              <a:rPr sz="1600" spc="-15" dirty="0">
                <a:latin typeface="Calibri"/>
                <a:cs typeface="Calibri"/>
              </a:rPr>
              <a:t>diffondersi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teorie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del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tutto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prive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fondamento 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scientifico </a:t>
            </a:r>
            <a:r>
              <a:rPr sz="1600" spc="-5" dirty="0">
                <a:latin typeface="Calibri"/>
                <a:cs typeface="Calibri"/>
              </a:rPr>
              <a:t>che </a:t>
            </a:r>
            <a:r>
              <a:rPr sz="1600" spc="-10" dirty="0">
                <a:latin typeface="Calibri"/>
                <a:cs typeface="Calibri"/>
              </a:rPr>
              <a:t>mirano </a:t>
            </a:r>
            <a:r>
              <a:rPr sz="1600" spc="-5" dirty="0">
                <a:latin typeface="Calibri"/>
                <a:cs typeface="Calibri"/>
              </a:rPr>
              <a:t>ad </a:t>
            </a:r>
            <a:r>
              <a:rPr sz="1600" spc="-15" dirty="0">
                <a:latin typeface="Calibri"/>
                <a:cs typeface="Calibri"/>
              </a:rPr>
              <a:t>enfatizzare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5" dirty="0">
                <a:latin typeface="Calibri"/>
                <a:cs typeface="Calibri"/>
              </a:rPr>
              <a:t>gravità </a:t>
            </a:r>
            <a:r>
              <a:rPr sz="1600" dirty="0">
                <a:latin typeface="Calibri"/>
                <a:cs typeface="Calibri"/>
              </a:rPr>
              <a:t>e la </a:t>
            </a:r>
            <a:r>
              <a:rPr sz="1600" spc="-10" dirty="0">
                <a:latin typeface="Calibri"/>
                <a:cs typeface="Calibri"/>
              </a:rPr>
              <a:t>frequenza  </a:t>
            </a:r>
            <a:r>
              <a:rPr sz="1600" spc="-5" dirty="0">
                <a:latin typeface="Calibri"/>
                <a:cs typeface="Calibri"/>
              </a:rPr>
              <a:t>degli eventi </a:t>
            </a:r>
            <a:r>
              <a:rPr sz="1600" spc="-15" dirty="0">
                <a:latin typeface="Calibri"/>
                <a:cs typeface="Calibri"/>
              </a:rPr>
              <a:t>avversi </a:t>
            </a:r>
            <a:r>
              <a:rPr sz="1600" spc="-5" dirty="0">
                <a:latin typeface="Calibri"/>
                <a:cs typeface="Calibri"/>
              </a:rPr>
              <a:t>da </a:t>
            </a:r>
            <a:r>
              <a:rPr sz="1600" spc="-10" dirty="0">
                <a:latin typeface="Calibri"/>
                <a:cs typeface="Calibri"/>
              </a:rPr>
              <a:t>vaccinazione </a:t>
            </a:r>
            <a:r>
              <a:rPr sz="1600" spc="-5" dirty="0">
                <a:latin typeface="Calibri"/>
                <a:cs typeface="Calibri"/>
              </a:rPr>
              <a:t>(c.d. </a:t>
            </a:r>
            <a:r>
              <a:rPr sz="1600" spc="-25" dirty="0">
                <a:latin typeface="Calibri"/>
                <a:cs typeface="Calibri"/>
              </a:rPr>
              <a:t>fake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news)</a:t>
            </a:r>
            <a:endParaRPr sz="1600" dirty="0">
              <a:latin typeface="Calibri"/>
              <a:cs typeface="Calibri"/>
            </a:endParaRPr>
          </a:p>
          <a:p>
            <a:pPr marL="20955" marR="311150" indent="-1905">
              <a:lnSpc>
                <a:spcPct val="100000"/>
              </a:lnSpc>
              <a:spcBef>
                <a:spcPts val="1155"/>
              </a:spcBef>
            </a:pP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falsa correlazione </a:t>
            </a:r>
            <a:r>
              <a:rPr b="1" spc="-20" dirty="0">
                <a:solidFill>
                  <a:srgbClr val="5D8D95"/>
                </a:solidFill>
                <a:latin typeface="Calibri"/>
                <a:cs typeface="Calibri"/>
              </a:rPr>
              <a:t>tra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vaccini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e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l’insorgere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alcune  patologie </a:t>
            </a:r>
            <a:r>
              <a:rPr sz="1600" spc="-5" dirty="0">
                <a:latin typeface="Calibri"/>
                <a:cs typeface="Calibri"/>
              </a:rPr>
              <a:t>(ad esempio: </a:t>
            </a:r>
            <a:r>
              <a:rPr sz="1600" spc="-15" dirty="0">
                <a:latin typeface="Calibri"/>
                <a:cs typeface="Calibri"/>
              </a:rPr>
              <a:t>l’autismo)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10" dirty="0">
                <a:latin typeface="Calibri"/>
                <a:cs typeface="Calibri"/>
              </a:rPr>
              <a:t>conseguente timore  </a:t>
            </a:r>
            <a:r>
              <a:rPr sz="1600" spc="-5" dirty="0">
                <a:latin typeface="Calibri"/>
                <a:cs typeface="Calibri"/>
              </a:rPr>
              <a:t>dei genitori di </a:t>
            </a:r>
            <a:r>
              <a:rPr sz="1600" spc="-15" dirty="0">
                <a:latin typeface="Calibri"/>
                <a:cs typeface="Calibri"/>
              </a:rPr>
              <a:t>sottoporre </a:t>
            </a:r>
            <a:r>
              <a:rPr sz="1600" dirty="0">
                <a:latin typeface="Calibri"/>
                <a:cs typeface="Calibri"/>
              </a:rPr>
              <a:t>i </a:t>
            </a:r>
            <a:r>
              <a:rPr sz="1600" spc="-10" dirty="0">
                <a:latin typeface="Calibri"/>
                <a:cs typeface="Calibri"/>
              </a:rPr>
              <a:t>propri </a:t>
            </a:r>
            <a:r>
              <a:rPr sz="1600" spc="-5" dirty="0">
                <a:latin typeface="Calibri"/>
                <a:cs typeface="Calibri"/>
              </a:rPr>
              <a:t>figli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vaccinazione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3970" marR="215265" indent="-1905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diffondersi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movimenti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opposizione </a:t>
            </a:r>
            <a:r>
              <a:rPr sz="1600" spc="-5" dirty="0">
                <a:latin typeface="Calibri"/>
                <a:cs typeface="Calibri"/>
              </a:rPr>
              <a:t>alle </a:t>
            </a:r>
            <a:r>
              <a:rPr sz="1600" spc="-10" dirty="0">
                <a:latin typeface="Calibri"/>
                <a:cs typeface="Calibri"/>
              </a:rPr>
              <a:t>vaccinazioni  </a:t>
            </a:r>
            <a:r>
              <a:rPr sz="1600" spc="-5" dirty="0">
                <a:latin typeface="Calibri"/>
                <a:cs typeface="Calibri"/>
              </a:rPr>
              <a:t>per motivi </a:t>
            </a:r>
            <a:r>
              <a:rPr sz="1600" spc="-10" dirty="0">
                <a:latin typeface="Calibri"/>
                <a:cs typeface="Calibri"/>
              </a:rPr>
              <a:t>ideologici </a:t>
            </a:r>
            <a:r>
              <a:rPr sz="1600" dirty="0">
                <a:latin typeface="Calibri"/>
                <a:cs typeface="Calibri"/>
              </a:rPr>
              <a:t>o </a:t>
            </a:r>
            <a:r>
              <a:rPr sz="1600" spc="-5" dirty="0">
                <a:latin typeface="Calibri"/>
                <a:cs typeface="Calibri"/>
              </a:rPr>
              <a:t>per altri </a:t>
            </a:r>
            <a:r>
              <a:rPr sz="1600" spc="-10" dirty="0">
                <a:latin typeface="Calibri"/>
                <a:cs typeface="Calibri"/>
              </a:rPr>
              <a:t>interessi </a:t>
            </a:r>
            <a:r>
              <a:rPr sz="1600" dirty="0">
                <a:latin typeface="Calibri"/>
                <a:cs typeface="Calibri"/>
              </a:rPr>
              <a:t>(c.d.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no-vax)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91680" y="2996952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5">
                <a:moveTo>
                  <a:pt x="225933" y="0"/>
                </a:moveTo>
                <a:lnTo>
                  <a:pt x="225933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33" y="201168"/>
                </a:lnTo>
                <a:lnTo>
                  <a:pt x="225933" y="268224"/>
                </a:lnTo>
                <a:lnTo>
                  <a:pt x="360044" y="134112"/>
                </a:lnTo>
                <a:lnTo>
                  <a:pt x="22593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6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7" name="Picture 3" descr="C:\Users\spizconc\Desktop\untitled.png"/>
          <p:cNvPicPr>
            <a:picLocks noChangeAspect="1" noChangeArrowheads="1"/>
          </p:cNvPicPr>
          <p:nvPr/>
        </p:nvPicPr>
        <p:blipFill>
          <a:blip r:embed="rId4" cstate="print"/>
          <a:srcRect r="65366"/>
          <a:stretch>
            <a:fillRect/>
          </a:stretch>
        </p:blipFill>
        <p:spPr bwMode="auto">
          <a:xfrm>
            <a:off x="5436096" y="116632"/>
            <a:ext cx="1407046" cy="710124"/>
          </a:xfrm>
          <a:prstGeom prst="rect">
            <a:avLst/>
          </a:prstGeom>
          <a:noFill/>
        </p:spPr>
      </p:pic>
      <p:pic>
        <p:nvPicPr>
          <p:cNvPr id="18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5" cstate="print"/>
          <a:srcRect l="17241" r="17241" b="8606"/>
          <a:stretch>
            <a:fillRect/>
          </a:stretch>
        </p:blipFill>
        <p:spPr bwMode="auto">
          <a:xfrm>
            <a:off x="7020272" y="0"/>
            <a:ext cx="1368152" cy="764704"/>
          </a:xfrm>
          <a:prstGeom prst="rect">
            <a:avLst/>
          </a:prstGeom>
          <a:noFill/>
        </p:spPr>
      </p:pic>
      <p:sp>
        <p:nvSpPr>
          <p:cNvPr id="19" name="Rettangolo 18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della Salute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28" y="1196752"/>
            <a:ext cx="820891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Le conseguenze della riduzione della copertura vaccinale</a:t>
            </a:r>
          </a:p>
        </p:txBody>
      </p:sp>
      <p:sp>
        <p:nvSpPr>
          <p:cNvPr id="7" name="object 7"/>
          <p:cNvSpPr/>
          <p:nvPr/>
        </p:nvSpPr>
        <p:spPr>
          <a:xfrm>
            <a:off x="1403648" y="2348880"/>
            <a:ext cx="360680" cy="268605"/>
          </a:xfrm>
          <a:custGeom>
            <a:avLst/>
            <a:gdLst/>
            <a:ahLst/>
            <a:cxnLst/>
            <a:rect l="l" t="t" r="r" b="b"/>
            <a:pathLst>
              <a:path w="360680" h="268605">
                <a:moveTo>
                  <a:pt x="225971" y="0"/>
                </a:moveTo>
                <a:lnTo>
                  <a:pt x="225971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71" y="201168"/>
                </a:lnTo>
                <a:lnTo>
                  <a:pt x="225971" y="268097"/>
                </a:lnTo>
                <a:lnTo>
                  <a:pt x="360083" y="134112"/>
                </a:lnTo>
                <a:lnTo>
                  <a:pt x="225971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03648" y="3212976"/>
            <a:ext cx="360680" cy="268605"/>
          </a:xfrm>
          <a:custGeom>
            <a:avLst/>
            <a:gdLst/>
            <a:ahLst/>
            <a:cxnLst/>
            <a:rect l="l" t="t" r="r" b="b"/>
            <a:pathLst>
              <a:path w="360680" h="268605">
                <a:moveTo>
                  <a:pt x="225971" y="0"/>
                </a:moveTo>
                <a:lnTo>
                  <a:pt x="225971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71" y="201168"/>
                </a:lnTo>
                <a:lnTo>
                  <a:pt x="225971" y="268224"/>
                </a:lnTo>
                <a:lnTo>
                  <a:pt x="360083" y="134112"/>
                </a:lnTo>
                <a:lnTo>
                  <a:pt x="225971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03648" y="4365104"/>
            <a:ext cx="360680" cy="268605"/>
          </a:xfrm>
          <a:custGeom>
            <a:avLst/>
            <a:gdLst/>
            <a:ahLst/>
            <a:cxnLst/>
            <a:rect l="l" t="t" r="r" b="b"/>
            <a:pathLst>
              <a:path w="360680" h="268604">
                <a:moveTo>
                  <a:pt x="225971" y="0"/>
                </a:moveTo>
                <a:lnTo>
                  <a:pt x="225971" y="67055"/>
                </a:lnTo>
                <a:lnTo>
                  <a:pt x="0" y="67055"/>
                </a:lnTo>
                <a:lnTo>
                  <a:pt x="0" y="201167"/>
                </a:lnTo>
                <a:lnTo>
                  <a:pt x="225971" y="201167"/>
                </a:lnTo>
                <a:lnTo>
                  <a:pt x="225971" y="268096"/>
                </a:lnTo>
                <a:lnTo>
                  <a:pt x="360083" y="134111"/>
                </a:lnTo>
                <a:lnTo>
                  <a:pt x="225971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03648" y="5517232"/>
            <a:ext cx="360045" cy="268605"/>
          </a:xfrm>
          <a:custGeom>
            <a:avLst/>
            <a:gdLst/>
            <a:ahLst/>
            <a:cxnLst/>
            <a:rect l="l" t="t" r="r" b="b"/>
            <a:pathLst>
              <a:path w="360044" h="268604">
                <a:moveTo>
                  <a:pt x="225932" y="0"/>
                </a:moveTo>
                <a:lnTo>
                  <a:pt x="225932" y="67056"/>
                </a:lnTo>
                <a:lnTo>
                  <a:pt x="0" y="67056"/>
                </a:lnTo>
                <a:lnTo>
                  <a:pt x="0" y="201168"/>
                </a:lnTo>
                <a:lnTo>
                  <a:pt x="225932" y="201168"/>
                </a:lnTo>
                <a:lnTo>
                  <a:pt x="225932" y="268224"/>
                </a:lnTo>
                <a:lnTo>
                  <a:pt x="360044" y="134112"/>
                </a:lnTo>
                <a:lnTo>
                  <a:pt x="225932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79712" y="1988840"/>
            <a:ext cx="6113145" cy="4081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 marR="125730" indent="-1905" algn="just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aumento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casi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malattie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infettive </a:t>
            </a:r>
            <a:r>
              <a:rPr sz="1600" spc="-5" dirty="0">
                <a:latin typeface="Calibri"/>
                <a:cs typeface="Calibri"/>
              </a:rPr>
              <a:t>in </a:t>
            </a:r>
            <a:r>
              <a:rPr sz="1600" spc="-10" dirty="0">
                <a:latin typeface="Calibri"/>
                <a:cs typeface="Calibri"/>
              </a:rPr>
              <a:t>fasce </a:t>
            </a:r>
            <a:r>
              <a:rPr sz="1600" dirty="0">
                <a:latin typeface="Calibri"/>
                <a:cs typeface="Calibri"/>
              </a:rPr>
              <a:t>di </a:t>
            </a:r>
            <a:r>
              <a:rPr sz="1600" spc="-15" dirty="0">
                <a:latin typeface="Calibri"/>
                <a:cs typeface="Calibri"/>
              </a:rPr>
              <a:t>età </a:t>
            </a:r>
            <a:r>
              <a:rPr sz="1600" spc="-10" dirty="0">
                <a:latin typeface="Calibri"/>
                <a:cs typeface="Calibri"/>
              </a:rPr>
              <a:t>diverse  </a:t>
            </a:r>
            <a:r>
              <a:rPr sz="1600" spc="-5" dirty="0">
                <a:latin typeface="Calibri"/>
                <a:cs typeface="Calibri"/>
              </a:rPr>
              <a:t>da quelle classiche (per esempio negli </a:t>
            </a:r>
            <a:r>
              <a:rPr sz="1600" dirty="0">
                <a:latin typeface="Calibri"/>
                <a:cs typeface="Calibri"/>
              </a:rPr>
              <a:t>adulti) e </a:t>
            </a:r>
            <a:r>
              <a:rPr sz="1600" spc="-5" dirty="0">
                <a:latin typeface="Calibri"/>
                <a:cs typeface="Calibri"/>
              </a:rPr>
              <a:t>quadri </a:t>
            </a:r>
            <a:r>
              <a:rPr sz="1600" spc="-10" dirty="0">
                <a:latin typeface="Calibri"/>
                <a:cs typeface="Calibri"/>
              </a:rPr>
              <a:t>clinici </a:t>
            </a:r>
            <a:r>
              <a:rPr sz="1600" spc="-5" dirty="0">
                <a:latin typeface="Calibri"/>
                <a:cs typeface="Calibri"/>
              </a:rPr>
              <a:t>più  </a:t>
            </a:r>
            <a:r>
              <a:rPr sz="1600" spc="-15" dirty="0">
                <a:latin typeface="Calibri"/>
                <a:cs typeface="Calibri"/>
              </a:rPr>
              <a:t>gravi, </a:t>
            </a:r>
            <a:r>
              <a:rPr sz="1600" spc="-10" dirty="0">
                <a:latin typeface="Calibri"/>
                <a:cs typeface="Calibri"/>
              </a:rPr>
              <a:t>con </a:t>
            </a:r>
            <a:r>
              <a:rPr sz="1600" spc="-5" dirty="0">
                <a:latin typeface="Calibri"/>
                <a:cs typeface="Calibri"/>
              </a:rPr>
              <a:t>maggiore </a:t>
            </a:r>
            <a:r>
              <a:rPr sz="1600" spc="-15" dirty="0">
                <a:latin typeface="Calibri"/>
                <a:cs typeface="Calibri"/>
              </a:rPr>
              <a:t>ricorso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all’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ospedalizzazione</a:t>
            </a:r>
            <a:endParaRPr dirty="0">
              <a:latin typeface="Calibri"/>
              <a:cs typeface="Calibri"/>
            </a:endParaRPr>
          </a:p>
          <a:p>
            <a:pPr marL="13970" marR="278130" indent="-1905">
              <a:lnSpc>
                <a:spcPct val="100000"/>
              </a:lnSpc>
              <a:spcBef>
                <a:spcPts val="980"/>
              </a:spcBef>
            </a:pPr>
            <a:r>
              <a:rPr sz="1600" spc="-10" dirty="0">
                <a:latin typeface="Calibri"/>
                <a:cs typeface="Calibri"/>
              </a:rPr>
              <a:t>verificarsi </a:t>
            </a:r>
            <a:r>
              <a:rPr sz="1600" spc="-5" dirty="0">
                <a:latin typeface="Calibri"/>
                <a:cs typeface="Calibri"/>
              </a:rPr>
              <a:t>di casi di </a:t>
            </a:r>
            <a:r>
              <a:rPr sz="1600" spc="-15" dirty="0">
                <a:latin typeface="Calibri"/>
                <a:cs typeface="Calibri"/>
              </a:rPr>
              <a:t>infezione </a:t>
            </a:r>
            <a:r>
              <a:rPr sz="1600" spc="-5" dirty="0">
                <a:latin typeface="Calibri"/>
                <a:cs typeface="Calibri"/>
              </a:rPr>
              <a:t>da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virus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della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rosolia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in donne  in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gravidanza </a:t>
            </a:r>
            <a:r>
              <a:rPr sz="1600" spc="-10" dirty="0">
                <a:latin typeface="Calibri"/>
                <a:cs typeface="Calibri"/>
              </a:rPr>
              <a:t>con </a:t>
            </a:r>
            <a:r>
              <a:rPr sz="1600" spc="-5" dirty="0">
                <a:latin typeface="Calibri"/>
                <a:cs typeface="Calibri"/>
              </a:rPr>
              <a:t>rischio di </a:t>
            </a:r>
            <a:r>
              <a:rPr sz="1600" spc="-15" dirty="0">
                <a:latin typeface="Calibri"/>
                <a:cs typeface="Calibri"/>
              </a:rPr>
              <a:t>infezioni </a:t>
            </a:r>
            <a:r>
              <a:rPr sz="1600" spc="-5" dirty="0">
                <a:latin typeface="Calibri"/>
                <a:cs typeface="Calibri"/>
              </a:rPr>
              <a:t>del </a:t>
            </a:r>
            <a:r>
              <a:rPr sz="1600" spc="-20" dirty="0">
                <a:latin typeface="Calibri"/>
                <a:cs typeface="Calibri"/>
              </a:rPr>
              <a:t>feto </a:t>
            </a:r>
            <a:r>
              <a:rPr sz="1600" spc="-15" dirty="0">
                <a:latin typeface="Calibri"/>
                <a:cs typeface="Calibri"/>
              </a:rPr>
              <a:t>(tra </a:t>
            </a:r>
            <a:r>
              <a:rPr sz="1600" spc="-5" dirty="0">
                <a:latin typeface="Calibri"/>
                <a:cs typeface="Calibri"/>
              </a:rPr>
              <a:t>le possibili  </a:t>
            </a:r>
            <a:r>
              <a:rPr sz="1600" spc="-10" dirty="0">
                <a:latin typeface="Calibri"/>
                <a:cs typeface="Calibri"/>
              </a:rPr>
              <a:t>conseguenze: sindrome </a:t>
            </a:r>
            <a:r>
              <a:rPr sz="1600" spc="-5" dirty="0">
                <a:latin typeface="Calibri"/>
                <a:cs typeface="Calibri"/>
              </a:rPr>
              <a:t>della </a:t>
            </a:r>
            <a:r>
              <a:rPr sz="1600" spc="-10" dirty="0">
                <a:latin typeface="Calibri"/>
                <a:cs typeface="Calibri"/>
              </a:rPr>
              <a:t>rosolia congenita, parto pre-  </a:t>
            </a:r>
            <a:r>
              <a:rPr sz="1600" spc="-5" dirty="0">
                <a:latin typeface="Calibri"/>
                <a:cs typeface="Calibri"/>
              </a:rPr>
              <a:t>termine, aborto </a:t>
            </a:r>
            <a:r>
              <a:rPr sz="1600" spc="-10" dirty="0">
                <a:latin typeface="Calibri"/>
                <a:cs typeface="Calibri"/>
              </a:rPr>
              <a:t>spontaneo 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terapeutico)</a:t>
            </a:r>
            <a:endParaRPr sz="1600" dirty="0">
              <a:latin typeface="Calibri"/>
              <a:cs typeface="Calibri"/>
            </a:endParaRPr>
          </a:p>
          <a:p>
            <a:pPr marL="29209" marR="5080" indent="-1905">
              <a:lnSpc>
                <a:spcPct val="100200"/>
              </a:lnSpc>
              <a:spcBef>
                <a:spcPts val="1070"/>
              </a:spcBef>
            </a:pP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ricomparsa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malattie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infettive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che </a:t>
            </a:r>
            <a:r>
              <a:rPr b="1" spc="-15" dirty="0">
                <a:solidFill>
                  <a:srgbClr val="5D8D95"/>
                </a:solidFill>
                <a:latin typeface="Calibri"/>
                <a:cs typeface="Calibri"/>
              </a:rPr>
              <a:t>erano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sotto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controllo</a:t>
            </a:r>
            <a:r>
              <a:rPr sz="1600" spc="-5" dirty="0">
                <a:latin typeface="Calibri"/>
                <a:cs typeface="Calibri"/>
              </a:rPr>
              <a:t>,  spesso </a:t>
            </a:r>
            <a:r>
              <a:rPr sz="1600" spc="-10" dirty="0">
                <a:latin typeface="Calibri"/>
                <a:cs typeface="Calibri"/>
              </a:rPr>
              <a:t>accompagnata </a:t>
            </a:r>
            <a:r>
              <a:rPr sz="1600" spc="-5" dirty="0">
                <a:latin typeface="Calibri"/>
                <a:cs typeface="Calibri"/>
              </a:rPr>
              <a:t>da </a:t>
            </a:r>
            <a:r>
              <a:rPr sz="1600" spc="-15" dirty="0">
                <a:latin typeface="Calibri"/>
                <a:cs typeface="Calibri"/>
              </a:rPr>
              <a:t>ritardi </a:t>
            </a:r>
            <a:r>
              <a:rPr sz="1600" spc="-5" dirty="0">
                <a:latin typeface="Calibri"/>
                <a:cs typeface="Calibri"/>
              </a:rPr>
              <a:t>nella diagnosi </a:t>
            </a:r>
            <a:r>
              <a:rPr sz="1600" spc="-10" dirty="0">
                <a:latin typeface="Calibri"/>
                <a:cs typeface="Calibri"/>
              </a:rPr>
              <a:t>proprio </a:t>
            </a:r>
            <a:r>
              <a:rPr sz="1600" spc="-5" dirty="0">
                <a:latin typeface="Calibri"/>
                <a:cs typeface="Calibri"/>
              </a:rPr>
              <a:t>per la  </a:t>
            </a:r>
            <a:r>
              <a:rPr sz="1600" spc="-15" dirty="0">
                <a:latin typeface="Calibri"/>
                <a:cs typeface="Calibri"/>
              </a:rPr>
              <a:t>difficoltà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sz="1600" spc="-10" dirty="0">
                <a:latin typeface="Calibri"/>
                <a:cs typeface="Calibri"/>
              </a:rPr>
              <a:t>riconoscere agevolmente </a:t>
            </a:r>
            <a:r>
              <a:rPr sz="1600" spc="-5" dirty="0">
                <a:latin typeface="Calibri"/>
                <a:cs typeface="Calibri"/>
              </a:rPr>
              <a:t>quadri </a:t>
            </a:r>
            <a:r>
              <a:rPr sz="1600" spc="-10" dirty="0">
                <a:latin typeface="Calibri"/>
                <a:cs typeface="Calibri"/>
              </a:rPr>
              <a:t>clinici </a:t>
            </a:r>
            <a:r>
              <a:rPr sz="1600" spc="-15" dirty="0">
                <a:latin typeface="Calibri"/>
                <a:cs typeface="Calibri"/>
              </a:rPr>
              <a:t>raramente </a:t>
            </a:r>
            <a:r>
              <a:rPr sz="1600" dirty="0">
                <a:latin typeface="Calibri"/>
                <a:cs typeface="Calibri"/>
              </a:rPr>
              <a:t>o  mai </a:t>
            </a:r>
            <a:r>
              <a:rPr sz="1600" spc="-15" dirty="0">
                <a:latin typeface="Calibri"/>
                <a:cs typeface="Calibri"/>
              </a:rPr>
              <a:t>incontrati </a:t>
            </a:r>
            <a:r>
              <a:rPr sz="1600" spc="-5" dirty="0">
                <a:latin typeface="Calibri"/>
                <a:cs typeface="Calibri"/>
              </a:rPr>
              <a:t>nella </a:t>
            </a:r>
            <a:r>
              <a:rPr sz="1600" spc="-15" dirty="0">
                <a:latin typeface="Calibri"/>
                <a:cs typeface="Calibri"/>
              </a:rPr>
              <a:t>pratica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clinica</a:t>
            </a:r>
            <a:endParaRPr sz="1600" dirty="0">
              <a:latin typeface="Calibri"/>
              <a:cs typeface="Calibri"/>
            </a:endParaRPr>
          </a:p>
          <a:p>
            <a:pPr marL="29209" marR="117475" indent="-1905">
              <a:lnSpc>
                <a:spcPct val="100000"/>
              </a:lnSpc>
              <a:spcBef>
                <a:spcPts val="1300"/>
              </a:spcBef>
            </a:pP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aumento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dei </a:t>
            </a:r>
            <a:r>
              <a:rPr b="1" spc="-10" dirty="0">
                <a:solidFill>
                  <a:srgbClr val="5D8D95"/>
                </a:solidFill>
                <a:latin typeface="Calibri"/>
                <a:cs typeface="Calibri"/>
              </a:rPr>
              <a:t>costi </a:t>
            </a:r>
            <a:r>
              <a:rPr b="1" spc="-5" dirty="0">
                <a:solidFill>
                  <a:srgbClr val="5D8D95"/>
                </a:solidFill>
                <a:latin typeface="Calibri"/>
                <a:cs typeface="Calibri"/>
              </a:rPr>
              <a:t>sanitari </a:t>
            </a:r>
            <a:r>
              <a:rPr b="1" dirty="0">
                <a:solidFill>
                  <a:srgbClr val="5D8D95"/>
                </a:solidFill>
                <a:latin typeface="Calibri"/>
                <a:cs typeface="Calibri"/>
              </a:rPr>
              <a:t>e sociali </a:t>
            </a:r>
            <a:r>
              <a:rPr sz="1600" spc="-10" dirty="0">
                <a:latin typeface="Calibri"/>
                <a:cs typeface="Calibri"/>
              </a:rPr>
              <a:t>legati </a:t>
            </a:r>
            <a:r>
              <a:rPr sz="1600" spc="-5" dirty="0">
                <a:latin typeface="Calibri"/>
                <a:cs typeface="Calibri"/>
              </a:rPr>
              <a:t>al </a:t>
            </a:r>
            <a:r>
              <a:rPr sz="1600" spc="-15" dirty="0">
                <a:latin typeface="Calibri"/>
                <a:cs typeface="Calibri"/>
              </a:rPr>
              <a:t>diffondersi </a:t>
            </a:r>
            <a:r>
              <a:rPr sz="1600" spc="-5" dirty="0">
                <a:latin typeface="Calibri"/>
                <a:cs typeface="Calibri"/>
              </a:rPr>
              <a:t>delle  </a:t>
            </a:r>
            <a:r>
              <a:rPr sz="1600" spc="-10" dirty="0">
                <a:latin typeface="Calibri"/>
                <a:cs typeface="Calibri"/>
              </a:rPr>
              <a:t>malattie, all’incremento </a:t>
            </a:r>
            <a:r>
              <a:rPr sz="1600" spc="-15" dirty="0">
                <a:latin typeface="Calibri"/>
                <a:cs typeface="Calibri"/>
              </a:rPr>
              <a:t>dell’ospedalizzazione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5" dirty="0">
                <a:latin typeface="Calibri"/>
                <a:cs typeface="Calibri"/>
              </a:rPr>
              <a:t>degli eventuali  esiti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invalidanti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4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5" name="Picture 3" descr="C:\Users\spizconc\Desktop\untitled.png"/>
          <p:cNvPicPr>
            <a:picLocks noChangeAspect="1" noChangeArrowheads="1"/>
          </p:cNvPicPr>
          <p:nvPr/>
        </p:nvPicPr>
        <p:blipFill>
          <a:blip r:embed="rId4" cstate="print"/>
          <a:srcRect r="65366"/>
          <a:stretch>
            <a:fillRect/>
          </a:stretch>
        </p:blipFill>
        <p:spPr bwMode="auto">
          <a:xfrm>
            <a:off x="5436096" y="116632"/>
            <a:ext cx="1407046" cy="710124"/>
          </a:xfrm>
          <a:prstGeom prst="rect">
            <a:avLst/>
          </a:prstGeom>
          <a:noFill/>
        </p:spPr>
      </p:pic>
      <p:pic>
        <p:nvPicPr>
          <p:cNvPr id="16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5" cstate="print"/>
          <a:srcRect l="17241" r="17241" b="8606"/>
          <a:stretch>
            <a:fillRect/>
          </a:stretch>
        </p:blipFill>
        <p:spPr bwMode="auto">
          <a:xfrm>
            <a:off x="7020272" y="0"/>
            <a:ext cx="1368152" cy="764704"/>
          </a:xfrm>
          <a:prstGeom prst="rect">
            <a:avLst/>
          </a:prstGeom>
          <a:noFill/>
        </p:spPr>
      </p:pic>
      <p:sp>
        <p:nvSpPr>
          <p:cNvPr id="17" name="Rettangolo 16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della Salute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44" y="1124744"/>
            <a:ext cx="798613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L’obbligo vaccinale ai fini dell’iscrizione scolastica</a:t>
            </a:r>
          </a:p>
        </p:txBody>
      </p:sp>
      <p:sp>
        <p:nvSpPr>
          <p:cNvPr id="7" name="object 7"/>
          <p:cNvSpPr/>
          <p:nvPr/>
        </p:nvSpPr>
        <p:spPr>
          <a:xfrm>
            <a:off x="1547664" y="3068960"/>
            <a:ext cx="96659" cy="85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47664" y="2852936"/>
            <a:ext cx="96723" cy="858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47664" y="2420888"/>
            <a:ext cx="96723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47664" y="2132856"/>
            <a:ext cx="96723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99592" y="1484784"/>
            <a:ext cx="7905750" cy="4570738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b="1" i="1" spc="-5" dirty="0">
                <a:solidFill>
                  <a:srgbClr val="5D8D95"/>
                </a:solidFill>
                <a:latin typeface="Calibri"/>
                <a:cs typeface="Calibri"/>
              </a:rPr>
              <a:t>Sino </a:t>
            </a:r>
            <a:r>
              <a:rPr b="1" i="1" dirty="0">
                <a:solidFill>
                  <a:srgbClr val="5D8D95"/>
                </a:solidFill>
                <a:latin typeface="Calibri"/>
                <a:cs typeface="Calibri"/>
              </a:rPr>
              <a:t>al 1999 </a:t>
            </a:r>
            <a:r>
              <a:rPr sz="1600" spc="-15" dirty="0">
                <a:latin typeface="Calibri"/>
                <a:cs typeface="Calibri"/>
              </a:rPr>
              <a:t>quattro </a:t>
            </a:r>
            <a:r>
              <a:rPr sz="1600" spc="-10" dirty="0">
                <a:latin typeface="Calibri"/>
                <a:cs typeface="Calibri"/>
              </a:rPr>
              <a:t>vaccinazioni erano obbligatorie </a:t>
            </a:r>
            <a:r>
              <a:rPr sz="1600" spc="-5" dirty="0">
                <a:latin typeface="Calibri"/>
                <a:cs typeface="Calibri"/>
              </a:rPr>
              <a:t>per </a:t>
            </a:r>
            <a:r>
              <a:rPr sz="1600" spc="-10" dirty="0">
                <a:latin typeface="Calibri"/>
                <a:cs typeface="Calibri"/>
              </a:rPr>
              <a:t>essere </a:t>
            </a:r>
            <a:r>
              <a:rPr sz="1600" spc="-5" dirty="0">
                <a:latin typeface="Calibri"/>
                <a:cs typeface="Calibri"/>
              </a:rPr>
              <a:t>ammessi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scuola</a:t>
            </a:r>
            <a:r>
              <a:rPr sz="1600" spc="-5" dirty="0" smtClean="0">
                <a:latin typeface="Calibri"/>
                <a:cs typeface="Calibri"/>
              </a:rPr>
              <a:t>:</a:t>
            </a:r>
            <a:endParaRPr sz="1600" dirty="0" smtClean="0">
              <a:latin typeface="Calibri"/>
              <a:cs typeface="Calibri"/>
            </a:endParaRPr>
          </a:p>
          <a:p>
            <a:pPr marL="984885" marR="4413250" indent="-1270">
              <a:lnSpc>
                <a:spcPct val="138100"/>
              </a:lnSpc>
              <a:spcBef>
                <a:spcPts val="245"/>
              </a:spcBef>
            </a:pPr>
            <a:r>
              <a:rPr sz="1600" dirty="0" smtClean="0">
                <a:latin typeface="Calibri"/>
                <a:cs typeface="Calibri"/>
              </a:rPr>
              <a:t>la </a:t>
            </a:r>
            <a:r>
              <a:rPr sz="1600" spc="-5" dirty="0" err="1" smtClean="0">
                <a:latin typeface="Calibri"/>
                <a:cs typeface="Calibri"/>
              </a:rPr>
              <a:t>vaccinazione</a:t>
            </a:r>
            <a:r>
              <a:rPr sz="1600" spc="-5" dirty="0" smtClean="0">
                <a:latin typeface="Calibri"/>
                <a:cs typeface="Calibri"/>
              </a:rPr>
              <a:t> anti-</a:t>
            </a:r>
            <a:r>
              <a:rPr sz="1600" spc="-5" dirty="0" err="1" smtClean="0">
                <a:latin typeface="Calibri"/>
                <a:cs typeface="Calibri"/>
              </a:rPr>
              <a:t>difterica</a:t>
            </a:r>
            <a:r>
              <a:rPr sz="1600" spc="-5" dirty="0" smtClean="0">
                <a:latin typeface="Calibri"/>
                <a:cs typeface="Calibri"/>
              </a:rPr>
              <a:t>  </a:t>
            </a:r>
            <a:r>
              <a:rPr sz="1600" dirty="0" smtClean="0">
                <a:latin typeface="Calibri"/>
                <a:cs typeface="Calibri"/>
              </a:rPr>
              <a:t>la </a:t>
            </a:r>
            <a:r>
              <a:rPr sz="1600" spc="-5" dirty="0" err="1" smtClean="0">
                <a:latin typeface="Calibri"/>
                <a:cs typeface="Calibri"/>
              </a:rPr>
              <a:t>vaccinazione</a:t>
            </a:r>
            <a:r>
              <a:rPr sz="1600" spc="-65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anti-</a:t>
            </a:r>
            <a:r>
              <a:rPr sz="1600" spc="-5" dirty="0" err="1" smtClean="0">
                <a:latin typeface="Calibri"/>
                <a:cs typeface="Calibri"/>
              </a:rPr>
              <a:t>tetanica</a:t>
            </a:r>
            <a:endParaRPr sz="1600" dirty="0" smtClean="0">
              <a:latin typeface="Calibri"/>
              <a:cs typeface="Calibri"/>
            </a:endParaRPr>
          </a:p>
          <a:p>
            <a:pPr marL="975994" marR="3836670">
              <a:lnSpc>
                <a:spcPct val="139000"/>
              </a:lnSpc>
            </a:pPr>
            <a:r>
              <a:rPr sz="1600" dirty="0" smtClean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vaccinazione anti-</a:t>
            </a:r>
            <a:r>
              <a:rPr sz="1600" spc="-5" dirty="0" err="1">
                <a:latin typeface="Calibri"/>
                <a:cs typeface="Calibri"/>
              </a:rPr>
              <a:t>poliomielitica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lang="it-IT" sz="1600" dirty="0" smtClean="0">
                <a:latin typeface="Calibri"/>
                <a:cs typeface="Calibri"/>
              </a:rPr>
              <a:t>             la </a:t>
            </a:r>
            <a:r>
              <a:rPr sz="1600" spc="-5" dirty="0" err="1" smtClean="0">
                <a:latin typeface="Calibri"/>
                <a:cs typeface="Calibri"/>
              </a:rPr>
              <a:t>vaccinazione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anti-epatite virale</a:t>
            </a:r>
            <a:r>
              <a:rPr sz="1600" spc="-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</a:t>
            </a: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 marL="213995">
              <a:lnSpc>
                <a:spcPct val="100000"/>
              </a:lnSpc>
              <a:spcBef>
                <a:spcPts val="994"/>
              </a:spcBef>
            </a:pPr>
            <a:r>
              <a:rPr sz="1600" dirty="0">
                <a:latin typeface="Calibri"/>
                <a:cs typeface="Calibri"/>
              </a:rPr>
              <a:t>Il </a:t>
            </a:r>
            <a:r>
              <a:rPr sz="1600" spc="-10" dirty="0">
                <a:latin typeface="Calibri"/>
                <a:cs typeface="Calibri"/>
              </a:rPr>
              <a:t>mancato rispetto </a:t>
            </a:r>
            <a:r>
              <a:rPr sz="1600" spc="-20" dirty="0">
                <a:latin typeface="Calibri"/>
                <a:cs typeface="Calibri"/>
              </a:rPr>
              <a:t>dell’obbligo </a:t>
            </a:r>
            <a:r>
              <a:rPr sz="1600" spc="-15" dirty="0">
                <a:latin typeface="Calibri"/>
                <a:cs typeface="Calibri"/>
              </a:rPr>
              <a:t>comportava, </a:t>
            </a:r>
            <a:r>
              <a:rPr sz="1600" spc="-5" dirty="0">
                <a:latin typeface="Calibri"/>
                <a:cs typeface="Calibri"/>
              </a:rPr>
              <a:t>quindi, </a:t>
            </a:r>
            <a:r>
              <a:rPr sz="1600" spc="-15" dirty="0">
                <a:latin typeface="Calibri"/>
                <a:cs typeface="Calibri"/>
              </a:rPr>
              <a:t>l’applicazione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</a:t>
            </a:r>
            <a:endParaRPr sz="1600" dirty="0">
              <a:latin typeface="Calibri"/>
              <a:cs typeface="Calibri"/>
            </a:endParaRPr>
          </a:p>
          <a:p>
            <a:pPr marL="213995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sanzioni pecuniarie </a:t>
            </a:r>
            <a:r>
              <a:rPr sz="1600" dirty="0">
                <a:latin typeface="Calibri"/>
                <a:cs typeface="Calibri"/>
              </a:rPr>
              <a:t>e </a:t>
            </a:r>
            <a:r>
              <a:rPr sz="1600" spc="-5" dirty="0">
                <a:latin typeface="Calibri"/>
                <a:cs typeface="Calibri"/>
              </a:rPr>
              <a:t>il </a:t>
            </a:r>
            <a:r>
              <a:rPr sz="1600" spc="-10" dirty="0">
                <a:latin typeface="Calibri"/>
                <a:cs typeface="Calibri"/>
              </a:rPr>
              <a:t>rifiuto </a:t>
            </a:r>
            <a:r>
              <a:rPr sz="1600" spc="-5" dirty="0">
                <a:latin typeface="Calibri"/>
                <a:cs typeface="Calibri"/>
              </a:rPr>
              <a:t>dell’iscrizione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scuola.</a:t>
            </a:r>
            <a:endParaRPr sz="1600" dirty="0">
              <a:latin typeface="Calibri"/>
              <a:cs typeface="Calibri"/>
            </a:endParaRPr>
          </a:p>
          <a:p>
            <a:pPr marL="213995" marR="993775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Attraverso </a:t>
            </a:r>
            <a:r>
              <a:rPr sz="1600" spc="-10" dirty="0">
                <a:latin typeface="Calibri"/>
                <a:cs typeface="Calibri"/>
              </a:rPr>
              <a:t>tali previsioni, </a:t>
            </a:r>
            <a:r>
              <a:rPr sz="1600" spc="-5" dirty="0">
                <a:latin typeface="Calibri"/>
                <a:cs typeface="Calibri"/>
              </a:rPr>
              <a:t>in </a:t>
            </a:r>
            <a:r>
              <a:rPr sz="1600" spc="-10" dirty="0">
                <a:latin typeface="Calibri"/>
                <a:cs typeface="Calibri"/>
              </a:rPr>
              <a:t>passato, </a:t>
            </a:r>
            <a:r>
              <a:rPr sz="1600" spc="-5" dirty="0">
                <a:latin typeface="Calibri"/>
                <a:cs typeface="Calibri"/>
              </a:rPr>
              <a:t>sono </a:t>
            </a:r>
            <a:r>
              <a:rPr sz="1600" spc="-15" dirty="0">
                <a:latin typeface="Calibri"/>
                <a:cs typeface="Calibri"/>
              </a:rPr>
              <a:t>stati </a:t>
            </a:r>
            <a:r>
              <a:rPr sz="1600" spc="-10" dirty="0">
                <a:latin typeface="Calibri"/>
                <a:cs typeface="Calibri"/>
              </a:rPr>
              <a:t>ottenuti ottimi risultati </a:t>
            </a:r>
            <a:r>
              <a:rPr sz="1600" spc="-5" dirty="0">
                <a:latin typeface="Calibri"/>
                <a:cs typeface="Calibri"/>
              </a:rPr>
              <a:t>in  termini di </a:t>
            </a:r>
            <a:r>
              <a:rPr sz="1600" spc="-10" dirty="0">
                <a:latin typeface="Calibri"/>
                <a:cs typeface="Calibri"/>
              </a:rPr>
              <a:t>controllo </a:t>
            </a:r>
            <a:r>
              <a:rPr sz="1600" spc="-5" dirty="0">
                <a:latin typeface="Calibri"/>
                <a:cs typeface="Calibri"/>
              </a:rPr>
              <a:t>delle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malattie.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41605" marR="5080" indent="-1905">
              <a:lnSpc>
                <a:spcPct val="100000"/>
              </a:lnSpc>
            </a:pPr>
            <a:r>
              <a:rPr b="1" i="1" spc="-5" dirty="0">
                <a:solidFill>
                  <a:srgbClr val="5D8D95"/>
                </a:solidFill>
                <a:latin typeface="Calibri"/>
                <a:cs typeface="Calibri"/>
              </a:rPr>
              <a:t>Nel </a:t>
            </a:r>
            <a:r>
              <a:rPr b="1" i="1" dirty="0">
                <a:solidFill>
                  <a:srgbClr val="5D8D95"/>
                </a:solidFill>
                <a:latin typeface="Calibri"/>
                <a:cs typeface="Calibri"/>
              </a:rPr>
              <a:t>1999</a:t>
            </a:r>
            <a:r>
              <a:rPr sz="1600" dirty="0">
                <a:latin typeface="Calibri"/>
                <a:cs typeface="Calibri"/>
              </a:rPr>
              <a:t>, </a:t>
            </a:r>
            <a:r>
              <a:rPr sz="1600" spc="-5" dirty="0">
                <a:latin typeface="Calibri"/>
                <a:cs typeface="Calibri"/>
              </a:rPr>
              <a:t>quando le </a:t>
            </a:r>
            <a:r>
              <a:rPr sz="1600" spc="-15" dirty="0">
                <a:latin typeface="Calibri"/>
                <a:cs typeface="Calibri"/>
              </a:rPr>
              <a:t>strategie </a:t>
            </a:r>
            <a:r>
              <a:rPr sz="1600" spc="-10" dirty="0">
                <a:latin typeface="Calibri"/>
                <a:cs typeface="Calibri"/>
              </a:rPr>
              <a:t>vaccinali </a:t>
            </a:r>
            <a:r>
              <a:rPr sz="1600" spc="-15" dirty="0">
                <a:latin typeface="Calibri"/>
                <a:cs typeface="Calibri"/>
              </a:rPr>
              <a:t>adottate avevano </a:t>
            </a:r>
            <a:r>
              <a:rPr sz="1600" spc="-10" dirty="0">
                <a:latin typeface="Calibri"/>
                <a:cs typeface="Calibri"/>
              </a:rPr>
              <a:t>consentito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sz="1600" spc="-10" dirty="0">
                <a:latin typeface="Calibri"/>
                <a:cs typeface="Calibri"/>
              </a:rPr>
              <a:t>raggiungere  </a:t>
            </a:r>
            <a:r>
              <a:rPr sz="1600" spc="-15" dirty="0">
                <a:latin typeface="Calibri"/>
                <a:cs typeface="Calibri"/>
              </a:rPr>
              <a:t>elevate </a:t>
            </a:r>
            <a:r>
              <a:rPr sz="1600" spc="-10" dirty="0">
                <a:latin typeface="Calibri"/>
                <a:cs typeface="Calibri"/>
              </a:rPr>
              <a:t>coperture vaccinali, veniva </a:t>
            </a:r>
            <a:r>
              <a:rPr sz="1600" spc="-5" dirty="0">
                <a:latin typeface="Calibri"/>
                <a:cs typeface="Calibri"/>
              </a:rPr>
              <a:t>meno </a:t>
            </a:r>
            <a:r>
              <a:rPr sz="1600" spc="-20" dirty="0">
                <a:latin typeface="Calibri"/>
                <a:cs typeface="Calibri"/>
              </a:rPr>
              <a:t>l’obbligo </a:t>
            </a:r>
            <a:r>
              <a:rPr sz="1600" spc="-10" dirty="0">
                <a:latin typeface="Calibri"/>
                <a:cs typeface="Calibri"/>
              </a:rPr>
              <a:t>vaccinale </a:t>
            </a:r>
            <a:r>
              <a:rPr sz="1600" spc="-5" dirty="0">
                <a:latin typeface="Calibri"/>
                <a:cs typeface="Calibri"/>
              </a:rPr>
              <a:t>quale </a:t>
            </a:r>
            <a:r>
              <a:rPr sz="1600" spc="-10" dirty="0">
                <a:latin typeface="Calibri"/>
                <a:cs typeface="Calibri"/>
              </a:rPr>
              <a:t>condizione </a:t>
            </a:r>
            <a:r>
              <a:rPr sz="1600" spc="-5" dirty="0">
                <a:latin typeface="Calibri"/>
                <a:cs typeface="Calibri"/>
              </a:rPr>
              <a:t>per  </a:t>
            </a:r>
            <a:r>
              <a:rPr sz="1600" spc="-15" dirty="0">
                <a:latin typeface="Calibri"/>
                <a:cs typeface="Calibri"/>
              </a:rPr>
              <a:t>l’ammissione </a:t>
            </a:r>
            <a:r>
              <a:rPr sz="1600" spc="-5" dirty="0">
                <a:latin typeface="Calibri"/>
                <a:cs typeface="Calibri"/>
              </a:rPr>
              <a:t>alla scuola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dell’obbligo.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3568" y="3501008"/>
            <a:ext cx="7629144" cy="1524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5576" y="3501008"/>
            <a:ext cx="7488555" cy="1383665"/>
          </a:xfrm>
          <a:custGeom>
            <a:avLst/>
            <a:gdLst/>
            <a:ahLst/>
            <a:cxnLst/>
            <a:rect l="l" t="t" r="r" b="b"/>
            <a:pathLst>
              <a:path w="7488555" h="1383664">
                <a:moveTo>
                  <a:pt x="0" y="0"/>
                </a:moveTo>
                <a:lnTo>
                  <a:pt x="0" y="1382141"/>
                </a:lnTo>
                <a:lnTo>
                  <a:pt x="7488237" y="1382141"/>
                </a:lnTo>
                <a:lnTo>
                  <a:pt x="7488237" y="1383157"/>
                </a:lnTo>
                <a:lnTo>
                  <a:pt x="0" y="138315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7B8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6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7" name="Picture 3" descr="C:\Users\spizconc\Desktop\untitled.png"/>
          <p:cNvPicPr>
            <a:picLocks noChangeAspect="1" noChangeArrowheads="1"/>
          </p:cNvPicPr>
          <p:nvPr/>
        </p:nvPicPr>
        <p:blipFill>
          <a:blip r:embed="rId8" cstate="print"/>
          <a:srcRect r="65366"/>
          <a:stretch>
            <a:fillRect/>
          </a:stretch>
        </p:blipFill>
        <p:spPr bwMode="auto">
          <a:xfrm>
            <a:off x="5436096" y="116632"/>
            <a:ext cx="1407046" cy="710124"/>
          </a:xfrm>
          <a:prstGeom prst="rect">
            <a:avLst/>
          </a:prstGeom>
          <a:noFill/>
        </p:spPr>
      </p:pic>
      <p:pic>
        <p:nvPicPr>
          <p:cNvPr id="18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9" cstate="print"/>
          <a:srcRect l="17241" r="17241" b="8606"/>
          <a:stretch>
            <a:fillRect/>
          </a:stretch>
        </p:blipFill>
        <p:spPr bwMode="auto">
          <a:xfrm>
            <a:off x="7020272" y="0"/>
            <a:ext cx="1368152" cy="764704"/>
          </a:xfrm>
          <a:prstGeom prst="rect">
            <a:avLst/>
          </a:prstGeom>
          <a:noFill/>
        </p:spPr>
      </p:pic>
      <p:sp>
        <p:nvSpPr>
          <p:cNvPr id="19" name="Rettangolo 18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della Salute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pizconc\Desktop\c_53c9a3ae9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2060848"/>
            <a:ext cx="2218387" cy="1409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843"/>
            <a:ext cx="1512167" cy="835333"/>
          </a:xfrm>
          <a:prstGeom prst="rect">
            <a:avLst/>
          </a:prstGeom>
        </p:spPr>
      </p:pic>
      <p:pic>
        <p:nvPicPr>
          <p:cNvPr id="16" name="Picture 2" descr="C:\Users\spizconc\Desktop\asst_lecco_si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16632"/>
            <a:ext cx="1187984" cy="654226"/>
          </a:xfrm>
          <a:prstGeom prst="rect">
            <a:avLst/>
          </a:prstGeom>
          <a:noFill/>
        </p:spPr>
      </p:pic>
      <p:pic>
        <p:nvPicPr>
          <p:cNvPr id="17" name="Picture 3" descr="C:\Users\spizconc\Desktop\untitled.png"/>
          <p:cNvPicPr>
            <a:picLocks noChangeAspect="1" noChangeArrowheads="1"/>
          </p:cNvPicPr>
          <p:nvPr/>
        </p:nvPicPr>
        <p:blipFill>
          <a:blip r:embed="rId4" cstate="print"/>
          <a:srcRect r="65366"/>
          <a:stretch>
            <a:fillRect/>
          </a:stretch>
        </p:blipFill>
        <p:spPr bwMode="auto">
          <a:xfrm>
            <a:off x="5436096" y="116632"/>
            <a:ext cx="1407046" cy="710124"/>
          </a:xfrm>
          <a:prstGeom prst="rect">
            <a:avLst/>
          </a:prstGeom>
          <a:noFill/>
        </p:spPr>
      </p:pic>
      <p:pic>
        <p:nvPicPr>
          <p:cNvPr id="18" name="Picture 4" descr="C:\Users\spizconc\Desktop\asst-vimercate-1.jpg"/>
          <p:cNvPicPr>
            <a:picLocks noChangeAspect="1" noChangeArrowheads="1"/>
          </p:cNvPicPr>
          <p:nvPr/>
        </p:nvPicPr>
        <p:blipFill>
          <a:blip r:embed="rId5" cstate="print"/>
          <a:srcRect l="17241" r="17241" b="8606"/>
          <a:stretch>
            <a:fillRect/>
          </a:stretch>
        </p:blipFill>
        <p:spPr bwMode="auto">
          <a:xfrm>
            <a:off x="7020272" y="0"/>
            <a:ext cx="1368152" cy="764704"/>
          </a:xfrm>
          <a:prstGeom prst="rect">
            <a:avLst/>
          </a:prstGeom>
          <a:noFill/>
        </p:spPr>
      </p:pic>
      <p:sp>
        <p:nvSpPr>
          <p:cNvPr id="19" name="Rettangolo 18"/>
          <p:cNvSpPr/>
          <p:nvPr/>
        </p:nvSpPr>
        <p:spPr>
          <a:xfrm>
            <a:off x="0" y="980728"/>
            <a:ext cx="9144000" cy="116632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latin typeface="Arial" pitchFamily="34" charset="0"/>
                <a:cs typeface="Arial" pitchFamily="34" charset="0"/>
              </a:rPr>
              <a:t>Ministero </a:t>
            </a:r>
            <a:r>
              <a:rPr lang="it-IT" sz="1600" b="1" smtClean="0">
                <a:latin typeface="Arial" pitchFamily="34" charset="0"/>
                <a:cs typeface="Arial" pitchFamily="34" charset="0"/>
              </a:rPr>
              <a:t>della </a:t>
            </a:r>
            <a:r>
              <a:rPr lang="it-IT" sz="1600" b="1" smtClean="0">
                <a:latin typeface="Arial" pitchFamily="34" charset="0"/>
                <a:cs typeface="Arial" pitchFamily="34" charset="0"/>
              </a:rPr>
              <a:t>Salute-Direzione </a:t>
            </a:r>
            <a:r>
              <a:rPr lang="it-IT" sz="1600" b="1" smtClean="0">
                <a:latin typeface="Arial" pitchFamily="34" charset="0"/>
                <a:cs typeface="Arial" pitchFamily="34" charset="0"/>
              </a:rPr>
              <a:t>Sanitaria </a:t>
            </a:r>
            <a:endParaRPr 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899592" y="4149080"/>
            <a:ext cx="2313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hlinkClick r:id="rId6"/>
              </a:rPr>
              <a:t>www.wikivaccini.it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7"/>
              </a:rPr>
              <a:t>www.vaccinarsi.org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8"/>
              </a:rPr>
              <a:t>www.salute4teen.it</a:t>
            </a:r>
            <a:endParaRPr lang="it-IT" dirty="0"/>
          </a:p>
        </p:txBody>
      </p:sp>
      <p:pic>
        <p:nvPicPr>
          <p:cNvPr id="9" name="Immagine 8" descr="Numero pubblica utilità nuovo decreto Vaccinazioni "/>
          <p:cNvPicPr/>
          <p:nvPr/>
        </p:nvPicPr>
        <p:blipFill>
          <a:blip r:embed="rId9" cstate="print"/>
          <a:srcRect l="5926" t="10190" b="8290"/>
          <a:stretch>
            <a:fillRect/>
          </a:stretch>
        </p:blipFill>
        <p:spPr bwMode="auto">
          <a:xfrm>
            <a:off x="4139952" y="1556792"/>
            <a:ext cx="457223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611560" y="2492896"/>
            <a:ext cx="2529347" cy="369332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Per ulteriori informazioni</a:t>
            </a:r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3347864" y="2420888"/>
            <a:ext cx="648072" cy="43204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5400000">
            <a:off x="1835696" y="3429000"/>
            <a:ext cx="648072" cy="43204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4206</TotalTime>
  <Words>590</Words>
  <Application>Microsoft Office PowerPoint</Application>
  <PresentationFormat>Presentazione su schermo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Le attuali coperture vaccinali</vt:lpstr>
      <vt:lpstr>Le cause della riduzione della copertura vaccinale</vt:lpstr>
      <vt:lpstr>Le conseguenze della riduzione della copertura vaccinale</vt:lpstr>
      <vt:lpstr>L’obbligo vaccinale ai fini dell’iscrizione scolastica</vt:lpstr>
      <vt:lpstr>Diapositiva 7</vt:lpstr>
    </vt:vector>
  </TitlesOfParts>
  <Company>ASL Monza e Brianza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cambtarc</dc:creator>
  <cp:lastModifiedBy>franmanu</cp:lastModifiedBy>
  <cp:revision>253</cp:revision>
  <cp:lastPrinted>2016-01-20T09:39:26Z</cp:lastPrinted>
  <dcterms:created xsi:type="dcterms:W3CDTF">2013-11-25T09:58:17Z</dcterms:created>
  <dcterms:modified xsi:type="dcterms:W3CDTF">2017-08-08T12:27:57Z</dcterms:modified>
</cp:coreProperties>
</file>